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44" r:id="rId1"/>
  </p:sldMasterIdLst>
  <p:notesMasterIdLst>
    <p:notesMasterId r:id="rId31"/>
  </p:notesMasterIdLst>
  <p:sldIdLst>
    <p:sldId id="256" r:id="rId2"/>
    <p:sldId id="296" r:id="rId3"/>
    <p:sldId id="292" r:id="rId4"/>
    <p:sldId id="257" r:id="rId5"/>
    <p:sldId id="263" r:id="rId6"/>
    <p:sldId id="293" r:id="rId7"/>
    <p:sldId id="262" r:id="rId8"/>
    <p:sldId id="258" r:id="rId9"/>
    <p:sldId id="264" r:id="rId10"/>
    <p:sldId id="259" r:id="rId11"/>
    <p:sldId id="260" r:id="rId12"/>
    <p:sldId id="261" r:id="rId13"/>
    <p:sldId id="273" r:id="rId14"/>
    <p:sldId id="274" r:id="rId15"/>
    <p:sldId id="266" r:id="rId16"/>
    <p:sldId id="285" r:id="rId17"/>
    <p:sldId id="289" r:id="rId18"/>
    <p:sldId id="288" r:id="rId19"/>
    <p:sldId id="287" r:id="rId20"/>
    <p:sldId id="269" r:id="rId21"/>
    <p:sldId id="291" r:id="rId22"/>
    <p:sldId id="268" r:id="rId23"/>
    <p:sldId id="275" r:id="rId24"/>
    <p:sldId id="276" r:id="rId25"/>
    <p:sldId id="277" r:id="rId26"/>
    <p:sldId id="278" r:id="rId27"/>
    <p:sldId id="294" r:id="rId28"/>
    <p:sldId id="281" r:id="rId29"/>
    <p:sldId id="290" r:id="rId30"/>
  </p:sldIdLst>
  <p:sldSz cx="12192000" cy="6858000"/>
  <p:notesSz cx="7008813" cy="9294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isone, Martha" initials="FM" lastIdx="8" clrIdx="0">
    <p:extLst>
      <p:ext uri="{19B8F6BF-5375-455C-9EA6-DF929625EA0E}">
        <p15:presenceInfo xmlns:p15="http://schemas.microsoft.com/office/powerpoint/2012/main" userId="S::martha.frisone@dhhs.nc.gov::794b4deb-7ec7-4507-a8f7-edf96823f9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15044" autoAdjust="0"/>
    <p:restoredTop sz="69330" autoAdjust="0"/>
  </p:normalViewPr>
  <p:slideViewPr>
    <p:cSldViewPr snapToGrid="0" showGuides="1">
      <p:cViewPr varScale="1">
        <p:scale>
          <a:sx n="110" d="100"/>
          <a:sy n="110" d="100"/>
        </p:scale>
        <p:origin x="546" y="108"/>
      </p:cViewPr>
      <p:guideLst/>
    </p:cSldViewPr>
  </p:slideViewPr>
  <p:notesTextViewPr>
    <p:cViewPr>
      <p:scale>
        <a:sx n="1" d="1"/>
        <a:sy n="1" d="1"/>
      </p:scale>
      <p:origin x="0" y="0"/>
    </p:cViewPr>
  </p:notesTextViewPr>
  <p:sorterViewPr>
    <p:cViewPr>
      <p:scale>
        <a:sx n="110" d="100"/>
        <a:sy n="110" d="100"/>
      </p:scale>
      <p:origin x="0" y="-5556"/>
    </p:cViewPr>
  </p:sorterViewPr>
  <p:notesViewPr>
    <p:cSldViewPr snapToGrid="0">
      <p:cViewPr varScale="1">
        <p:scale>
          <a:sx n="83" d="100"/>
          <a:sy n="83" d="100"/>
        </p:scale>
        <p:origin x="3810"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7787" cy="466645"/>
          </a:xfrm>
          <a:prstGeom prst="rect">
            <a:avLst/>
          </a:prstGeom>
        </p:spPr>
        <p:txBody>
          <a:bodyPr vert="horz" lIns="91413" tIns="45707" rIns="91413" bIns="45707" rtlCol="0"/>
          <a:lstStyle>
            <a:lvl1pPr algn="l">
              <a:defRPr sz="1200"/>
            </a:lvl1pPr>
          </a:lstStyle>
          <a:p>
            <a:endParaRPr lang="en-US" dirty="0"/>
          </a:p>
        </p:txBody>
      </p:sp>
      <p:sp>
        <p:nvSpPr>
          <p:cNvPr id="3" name="Date Placeholder 2"/>
          <p:cNvSpPr>
            <a:spLocks noGrp="1"/>
          </p:cNvSpPr>
          <p:nvPr>
            <p:ph type="dt" idx="1"/>
          </p:nvPr>
        </p:nvSpPr>
        <p:spPr>
          <a:xfrm>
            <a:off x="3969441" y="2"/>
            <a:ext cx="3037787" cy="466645"/>
          </a:xfrm>
          <a:prstGeom prst="rect">
            <a:avLst/>
          </a:prstGeom>
        </p:spPr>
        <p:txBody>
          <a:bodyPr vert="horz" lIns="91413" tIns="45707" rIns="91413" bIns="45707" rtlCol="0"/>
          <a:lstStyle>
            <a:lvl1pPr algn="r">
              <a:defRPr sz="1200"/>
            </a:lvl1pPr>
          </a:lstStyle>
          <a:p>
            <a:fld id="{503CF2F3-F17A-400F-885E-69713654C074}" type="datetimeFigureOut">
              <a:rPr lang="en-US" smtClean="0"/>
              <a:t>4/21/2020</a:t>
            </a:fld>
            <a:endParaRPr lang="en-US" dirty="0"/>
          </a:p>
        </p:txBody>
      </p:sp>
      <p:sp>
        <p:nvSpPr>
          <p:cNvPr id="4" name="Slide Image Placeholder 3"/>
          <p:cNvSpPr>
            <a:spLocks noGrp="1" noRot="1" noChangeAspect="1"/>
          </p:cNvSpPr>
          <p:nvPr>
            <p:ph type="sldImg" idx="2"/>
          </p:nvPr>
        </p:nvSpPr>
        <p:spPr>
          <a:xfrm>
            <a:off x="717550" y="1162050"/>
            <a:ext cx="5573713" cy="3136900"/>
          </a:xfrm>
          <a:prstGeom prst="rect">
            <a:avLst/>
          </a:prstGeom>
          <a:noFill/>
          <a:ln w="12700">
            <a:solidFill>
              <a:prstClr val="black"/>
            </a:solidFill>
          </a:ln>
        </p:spPr>
        <p:txBody>
          <a:bodyPr vert="horz" lIns="91413" tIns="45707" rIns="91413" bIns="45707" rtlCol="0" anchor="ctr"/>
          <a:lstStyle/>
          <a:p>
            <a:endParaRPr lang="en-US" dirty="0"/>
          </a:p>
        </p:txBody>
      </p:sp>
      <p:sp>
        <p:nvSpPr>
          <p:cNvPr id="5" name="Notes Placeholder 4"/>
          <p:cNvSpPr>
            <a:spLocks noGrp="1"/>
          </p:cNvSpPr>
          <p:nvPr>
            <p:ph type="body" sz="quarter" idx="3"/>
          </p:nvPr>
        </p:nvSpPr>
        <p:spPr>
          <a:xfrm>
            <a:off x="701517" y="4472813"/>
            <a:ext cx="5605781" cy="3660150"/>
          </a:xfrm>
          <a:prstGeom prst="rect">
            <a:avLst/>
          </a:prstGeom>
        </p:spPr>
        <p:txBody>
          <a:bodyPr vert="horz" lIns="91413" tIns="45707" rIns="91413" bIns="4570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8169"/>
            <a:ext cx="3037787" cy="466645"/>
          </a:xfrm>
          <a:prstGeom prst="rect">
            <a:avLst/>
          </a:prstGeom>
        </p:spPr>
        <p:txBody>
          <a:bodyPr vert="horz" lIns="91413" tIns="45707" rIns="91413" bIns="457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9441" y="8828169"/>
            <a:ext cx="3037787" cy="466645"/>
          </a:xfrm>
          <a:prstGeom prst="rect">
            <a:avLst/>
          </a:prstGeom>
        </p:spPr>
        <p:txBody>
          <a:bodyPr vert="horz" lIns="91413" tIns="45707" rIns="91413" bIns="45707" rtlCol="0" anchor="b"/>
          <a:lstStyle>
            <a:lvl1pPr algn="r">
              <a:defRPr sz="1200"/>
            </a:lvl1pPr>
          </a:lstStyle>
          <a:p>
            <a:fld id="{A5C7B733-F6B3-456D-979F-9A3903B29F1B}" type="slidenum">
              <a:rPr lang="en-US" smtClean="0"/>
              <a:t>‹#›</a:t>
            </a:fld>
            <a:endParaRPr lang="en-US" dirty="0"/>
          </a:p>
        </p:txBody>
      </p:sp>
    </p:spTree>
    <p:extLst>
      <p:ext uri="{BB962C8B-B14F-4D97-AF65-F5344CB8AC3E}">
        <p14:creationId xmlns:p14="http://schemas.microsoft.com/office/powerpoint/2010/main" val="3308234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info.ncdhhs.gov/dhsr/ncsmfp/2020/2020smfp.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mhanational.org/issues/ranking-state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treatmentadvocacycenter.org/storage/documents/backgrounders/bed-supply-need-per-capita.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Introduction</a:t>
            </a:r>
          </a:p>
          <a:p>
            <a:r>
              <a:rPr lang="en-US" dirty="0"/>
              <a:t>The annual State Medical Facilities Plan (SMFP) guides the planning of most of the health services that are governed by the certificate of need (CON) law. The SMFP uses a mathematically-based methodology to project the need for inpatient psychiatric treatment beds in acute care (community) hospitals and private psychiatric hospitals, and for substance use disorder treatment beds in hospitals and residential facilities. Once the SMFP publishes a need determination for additional beds, people interested in developing the service must first obtain a CON. The purpose of this presentation is to outline the major issues for consideration and alternatives regarding the projection of need for inpatient psychiatric beds and substance use disorder beds. The first part covers psychiatric inpatient beds. The second part covers substance use disorder treatment beds, but many of the issues are similar for both types of beds. </a:t>
            </a:r>
          </a:p>
          <a:p>
            <a:endParaRPr lang="en-US" dirty="0"/>
          </a:p>
          <a:p>
            <a:endParaRPr lang="en-US" b="1" i="1" dirty="0"/>
          </a:p>
          <a:p>
            <a:r>
              <a:rPr lang="en-US" b="1" i="1" dirty="0"/>
              <a:t>The 2020 SMFP is available at: </a:t>
            </a:r>
            <a:r>
              <a:rPr lang="en-US" dirty="0">
                <a:hlinkClick r:id="rId3"/>
              </a:rPr>
              <a:t>https://info.ncdhhs.gov/dhsr/ncsmfp/2020/2020smfp.pdf</a:t>
            </a:r>
            <a:r>
              <a:rPr lang="en-US" dirty="0"/>
              <a:t> . The inventory and need determinations referenced in this presentation are in Chapters 14 and 15 of the 2020 SMFP.</a:t>
            </a:r>
            <a:endParaRPr lang="en-US" b="1" i="1" dirty="0"/>
          </a:p>
          <a:p>
            <a:endParaRPr lang="en-US" b="1" i="1" dirty="0"/>
          </a:p>
        </p:txBody>
      </p:sp>
      <p:sp>
        <p:nvSpPr>
          <p:cNvPr id="4" name="Slide Number Placeholder 3"/>
          <p:cNvSpPr>
            <a:spLocks noGrp="1"/>
          </p:cNvSpPr>
          <p:nvPr>
            <p:ph type="sldNum" sz="quarter" idx="5"/>
          </p:nvPr>
        </p:nvSpPr>
        <p:spPr/>
        <p:txBody>
          <a:bodyPr/>
          <a:lstStyle/>
          <a:p>
            <a:fld id="{A5C7B733-F6B3-456D-979F-9A3903B29F1B}" type="slidenum">
              <a:rPr lang="en-US" smtClean="0"/>
              <a:t>1</a:t>
            </a:fld>
            <a:endParaRPr lang="en-US" dirty="0"/>
          </a:p>
        </p:txBody>
      </p:sp>
    </p:spTree>
    <p:extLst>
      <p:ext uri="{BB962C8B-B14F-4D97-AF65-F5344CB8AC3E}">
        <p14:creationId xmlns:p14="http://schemas.microsoft.com/office/powerpoint/2010/main" val="760312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Planning Inventory</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18% of licensed inpatient psychiatric beds in acute care hospitals are not operational. We don’t know the percentage of non-operational beds in mental health hospitals. We also don’t know the reason that beds are not operational, but some possibilities are:</a:t>
            </a:r>
          </a:p>
          <a:p>
            <a:pPr marL="628616" lvl="1" indent="-171416">
              <a:buFont typeface="Arial" panose="020B0604020202020204" pitchFamily="34" charset="0"/>
              <a:buChar char="•"/>
            </a:pPr>
            <a:r>
              <a:rPr lang="en-US" dirty="0"/>
              <a:t>Semi-private rooms may be used as private rooms</a:t>
            </a:r>
          </a:p>
          <a:p>
            <a:pPr marL="628616" lvl="1" indent="-171416">
              <a:buFont typeface="Arial" panose="020B0604020202020204" pitchFamily="34" charset="0"/>
              <a:buChar char="•"/>
            </a:pPr>
            <a:r>
              <a:rPr lang="en-US" dirty="0"/>
              <a:t>Staffing shortages (unable to hire staff)</a:t>
            </a:r>
          </a:p>
          <a:p>
            <a:pPr marL="628616" lvl="1" indent="-171416">
              <a:buFont typeface="Arial" panose="020B0604020202020204" pitchFamily="34" charset="0"/>
              <a:buChar char="•"/>
            </a:pPr>
            <a:r>
              <a:rPr lang="en-US" dirty="0"/>
              <a:t>Reimbursement (unable to staff and operate due to low reimbursement)</a:t>
            </a:r>
          </a:p>
          <a:p>
            <a:pPr lvl="1"/>
            <a:endParaRPr lang="en-US" dirty="0"/>
          </a:p>
          <a:p>
            <a:pPr marL="0" indent="0">
              <a:buFont typeface="Arial" panose="020B0604020202020204" pitchFamily="34" charset="0"/>
              <a:buNone/>
            </a:pPr>
            <a:r>
              <a:rPr lang="en-US" b="1" dirty="0"/>
              <a:t>Days of Care</a:t>
            </a:r>
          </a:p>
          <a:p>
            <a:pPr marL="0" indent="0">
              <a:buFont typeface="Arial" panose="020B0604020202020204" pitchFamily="34" charset="0"/>
              <a:buNone/>
            </a:pPr>
            <a:r>
              <a:rPr lang="en-US" dirty="0"/>
              <a:t>Refer to Table 14-C in the 2020 SMFP. Example, using the Alliance LME-MCO:</a:t>
            </a:r>
          </a:p>
          <a:p>
            <a:pPr marL="628616" lvl="1" indent="-171416">
              <a:buFont typeface="Arial" panose="020B0604020202020204" pitchFamily="34" charset="0"/>
              <a:buChar char="•"/>
            </a:pPr>
            <a:r>
              <a:rPr lang="en-US" dirty="0"/>
              <a:t>Days of care for “Alliance” means DOC for </a:t>
            </a:r>
            <a:r>
              <a:rPr lang="en-US" u="sng" dirty="0"/>
              <a:t>residents</a:t>
            </a:r>
            <a:r>
              <a:rPr lang="en-US" dirty="0"/>
              <a:t> of Alliance (regardless of where they received treatment).</a:t>
            </a:r>
          </a:p>
          <a:p>
            <a:pPr marL="628616" lvl="1" indent="-171416">
              <a:buFont typeface="Arial" panose="020B0604020202020204" pitchFamily="34" charset="0"/>
              <a:buChar char="•"/>
            </a:pPr>
            <a:r>
              <a:rPr lang="en-US" b="1" dirty="0"/>
              <a:t>A need determination in Alliance means that more beds are needed for </a:t>
            </a:r>
            <a:r>
              <a:rPr lang="en-US" b="1" u="sng" dirty="0"/>
              <a:t>residents</a:t>
            </a:r>
            <a:r>
              <a:rPr lang="en-US" b="1" dirty="0"/>
              <a:t> of Alliance. It does not mean that more beds are needed based on utilization of </a:t>
            </a:r>
            <a:r>
              <a:rPr lang="en-US" b="1" u="sng" dirty="0"/>
              <a:t>facilities </a:t>
            </a:r>
            <a:r>
              <a:rPr lang="en-US" b="1" u="none" dirty="0"/>
              <a:t>in the Alliance </a:t>
            </a:r>
            <a:r>
              <a:rPr lang="en-US" b="1" dirty="0"/>
              <a:t>LME-MCO.</a:t>
            </a:r>
          </a:p>
          <a:p>
            <a:pPr marL="457200" lvl="1" indent="0">
              <a:buFont typeface="Arial" panose="020B0604020202020204" pitchFamily="34" charset="0"/>
              <a:buNone/>
            </a:pPr>
            <a:endParaRPr lang="en-US" dirty="0"/>
          </a:p>
          <a:p>
            <a:pPr marL="171416" indent="-171416">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10</a:t>
            </a:fld>
            <a:endParaRPr lang="en-US"/>
          </a:p>
        </p:txBody>
      </p:sp>
    </p:spTree>
    <p:extLst>
      <p:ext uri="{BB962C8B-B14F-4D97-AF65-F5344CB8AC3E}">
        <p14:creationId xmlns:p14="http://schemas.microsoft.com/office/powerpoint/2010/main" val="1556562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Chapter 14 of the SMFP explains the methodology in more detail.</a:t>
            </a:r>
          </a:p>
          <a:p>
            <a:endParaRPr lang="en-US" dirty="0"/>
          </a:p>
          <a:p>
            <a:r>
              <a:rPr lang="en-US" dirty="0"/>
              <a:t>A need determination of 5 adult beds in the Eastpointe LME-MCO, for example, means that a maximum of 5 adult beds can be developed in Eastpointe.</a:t>
            </a:r>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11</a:t>
            </a:fld>
            <a:endParaRPr lang="en-US"/>
          </a:p>
        </p:txBody>
      </p:sp>
    </p:spTree>
    <p:extLst>
      <p:ext uri="{BB962C8B-B14F-4D97-AF65-F5344CB8AC3E}">
        <p14:creationId xmlns:p14="http://schemas.microsoft.com/office/powerpoint/2010/main" val="10856481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remainder of the discussion will cover these areas.</a:t>
            </a:r>
          </a:p>
        </p:txBody>
      </p:sp>
      <p:sp>
        <p:nvSpPr>
          <p:cNvPr id="4" name="Slide Number Placeholder 3"/>
          <p:cNvSpPr>
            <a:spLocks noGrp="1"/>
          </p:cNvSpPr>
          <p:nvPr>
            <p:ph type="sldNum" sz="quarter" idx="5"/>
          </p:nvPr>
        </p:nvSpPr>
        <p:spPr/>
        <p:txBody>
          <a:bodyPr/>
          <a:lstStyle/>
          <a:p>
            <a:fld id="{A5C7B733-F6B3-456D-979F-9A3903B29F1B}" type="slidenum">
              <a:rPr lang="en-US" smtClean="0"/>
              <a:t>12</a:t>
            </a:fld>
            <a:endParaRPr lang="en-US"/>
          </a:p>
        </p:txBody>
      </p:sp>
    </p:spTree>
    <p:extLst>
      <p:ext uri="{BB962C8B-B14F-4D97-AF65-F5344CB8AC3E}">
        <p14:creationId xmlns:p14="http://schemas.microsoft.com/office/powerpoint/2010/main" val="12507989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42950" y="641350"/>
            <a:ext cx="5573713" cy="3136900"/>
          </a:xfrm>
        </p:spPr>
      </p:sp>
      <p:sp>
        <p:nvSpPr>
          <p:cNvPr id="3" name="Notes Placeholder 2"/>
          <p:cNvSpPr>
            <a:spLocks noGrp="1"/>
          </p:cNvSpPr>
          <p:nvPr>
            <p:ph type="body" idx="1"/>
          </p:nvPr>
        </p:nvSpPr>
        <p:spPr>
          <a:xfrm>
            <a:off x="571307" y="3898047"/>
            <a:ext cx="5916997" cy="4930121"/>
          </a:xfrm>
        </p:spPr>
        <p:txBody>
          <a:bodyPr/>
          <a:lstStyle/>
          <a:p>
            <a:r>
              <a:rPr lang="en-US" dirty="0"/>
              <a:t>Except for 1 or 2 tweaks, the Principles and Assumptions haven’t been reviewed since the methodology was first implemented in 1983. </a:t>
            </a:r>
            <a:r>
              <a:rPr lang="en-US" b="0" dirty="0"/>
              <a:t>The methodology cannot address these Principles directly. However, the methodology calculations do reflect the Assumptions.</a:t>
            </a:r>
          </a:p>
          <a:p>
            <a:endParaRPr lang="en-US" b="0" dirty="0"/>
          </a:p>
          <a:p>
            <a:endParaRPr lang="en-US" dirty="0"/>
          </a:p>
          <a:p>
            <a:r>
              <a:rPr lang="en-US" b="1" i="1" dirty="0"/>
              <a:t>For the new methodology in the 1983 SMFP, Planning staff examined the number patients who were currently in inpatient psychiatric treatment (in state hospitals and community-based hospitals). They concluded that the total number of people in these facilities represented the total number of people who </a:t>
            </a:r>
            <a:r>
              <a:rPr lang="en-US" b="1" i="1" u="sng" dirty="0"/>
              <a:t>needed</a:t>
            </a:r>
            <a:r>
              <a:rPr lang="en-US" b="1" i="1" dirty="0"/>
              <a:t> inpatient treatment at any one time. This is the method by which they decided upon the “correct” number of beds the SMFP.</a:t>
            </a:r>
          </a:p>
          <a:p>
            <a:endParaRPr lang="en-US" b="1" dirty="0"/>
          </a:p>
          <a:p>
            <a:r>
              <a:rPr lang="en-US" b="0" dirty="0"/>
              <a:t>At this time, there was no robust systematic data on need for treatment based on measures of mental illness in the general population. Therefore, they concluded the SMFP was starting with the appropriate number of beds and the methodology </a:t>
            </a:r>
            <a:r>
              <a:rPr lang="en-US" dirty="0"/>
              <a:t>only needed to be adjusted for population growth. The 1983 SMFP included need determinations for 372 beds to enable less use of state hospitals and more use of community inpatient facilities (including acute care hospitals). Priority was supposed to be given to the development of child/adolescent beds, because they were primarily being treated in state hospitals. </a:t>
            </a:r>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13</a:t>
            </a:fld>
            <a:endParaRPr lang="en-US"/>
          </a:p>
        </p:txBody>
      </p:sp>
    </p:spTree>
    <p:extLst>
      <p:ext uri="{BB962C8B-B14F-4D97-AF65-F5344CB8AC3E}">
        <p14:creationId xmlns:p14="http://schemas.microsoft.com/office/powerpoint/2010/main" val="2976025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table is a breakdown of bed utilization by LME-MCO. The data is not from the SMFP. Rather, it is utilization of </a:t>
            </a:r>
            <a:r>
              <a:rPr lang="en-US" u="sng" dirty="0"/>
              <a:t>facilities</a:t>
            </a:r>
            <a:r>
              <a:rPr lang="en-US" dirty="0"/>
              <a:t> in each LME-MCO, not utilization by patient county of residence (i.e., patient origin).</a:t>
            </a:r>
          </a:p>
          <a:p>
            <a:endParaRPr lang="en-US" dirty="0"/>
          </a:p>
          <a:p>
            <a:r>
              <a:rPr lang="en-US" b="1" i="1" dirty="0"/>
              <a:t>Note the 132% utilization for child/adolescent beds in Alliance. </a:t>
            </a:r>
            <a:r>
              <a:rPr lang="en-US" dirty="0"/>
              <a:t>This number includes problematic data from 1 facility. This facility has beds covered by the CON law well as other types of beds. It appears the facility may have included both types of beds on their License Renewal Application. However, we do not know how many days of care should be attributed to the beds in the SMFP. When this facility’s data is removed, Alliance has 92% utilization of child/adolescent beds, and the statewide total utilization of child/adolescent beds is 75%.</a:t>
            </a:r>
          </a:p>
          <a:p>
            <a:endParaRPr lang="en-US" dirty="0"/>
          </a:p>
          <a:p>
            <a:r>
              <a:rPr lang="en-US" dirty="0"/>
              <a:t>As the table shows, utilization is not evenly distributed across the state.  For example, in Eastpointe (36% utilization), all 143 beds are in acute care hospitals. Of these, only 60% are operational. Still the utilization is only 59% if we only consider the operational beds.</a:t>
            </a:r>
          </a:p>
          <a:p>
            <a:endParaRPr lang="en-US" dirty="0">
              <a:solidFill>
                <a:srgbClr val="FF0000"/>
              </a:solidFill>
            </a:endParaRPr>
          </a:p>
          <a:p>
            <a:endParaRPr lang="en-US"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14</a:t>
            </a:fld>
            <a:endParaRPr lang="en-US"/>
          </a:p>
        </p:txBody>
      </p:sp>
    </p:spTree>
    <p:extLst>
      <p:ext uri="{BB962C8B-B14F-4D97-AF65-F5344CB8AC3E}">
        <p14:creationId xmlns:p14="http://schemas.microsoft.com/office/powerpoint/2010/main" val="584617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can be seen from the lighter-shaded counties, there is substantial out-migration to another LME-MCO from many counties. Note that this out-migration does not</a:t>
            </a:r>
            <a:r>
              <a:rPr lang="en-US" u="none" dirty="0"/>
              <a:t> only mean that at least 80% of patients received services outside their home </a:t>
            </a:r>
            <a:r>
              <a:rPr lang="en-US" u="sng" dirty="0"/>
              <a:t>county</a:t>
            </a:r>
            <a:r>
              <a:rPr lang="en-US" u="none" dirty="0"/>
              <a:t>, it also means that patients went to </a:t>
            </a:r>
            <a:r>
              <a:rPr lang="en-US" u="sng" dirty="0"/>
              <a:t>another LME-MCO</a:t>
            </a:r>
            <a:r>
              <a:rPr lang="en-US" u="none" dirty="0"/>
              <a:t> for treatment. This was true even if facilities existed in the home county or in an adjacent county in the same LME-MCO.  The map shows that this phenomenon occurs in many parts of the state; it is not limited to the extreme western or eastern counties.</a:t>
            </a:r>
            <a:r>
              <a:rPr lang="en-US" dirty="0"/>
              <a:t> Alliance is the only LME-MCO without substantial out-migration. </a:t>
            </a:r>
          </a:p>
          <a:p>
            <a:endParaRPr lang="en-US" u="none" dirty="0"/>
          </a:p>
          <a:p>
            <a:r>
              <a:rPr lang="en-US" u="none" dirty="0"/>
              <a:t>We have no data on the reasons for patient migration. </a:t>
            </a:r>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15</a:t>
            </a:fld>
            <a:endParaRPr lang="en-US"/>
          </a:p>
        </p:txBody>
      </p:sp>
    </p:spTree>
    <p:extLst>
      <p:ext uri="{BB962C8B-B14F-4D97-AF65-F5344CB8AC3E}">
        <p14:creationId xmlns:p14="http://schemas.microsoft.com/office/powerpoint/2010/main" val="24828552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Unless we choose to do a complete overhaul of the methodology, we have several options that we can pursue with the data that we currently collect.</a:t>
            </a:r>
          </a:p>
        </p:txBody>
      </p:sp>
      <p:sp>
        <p:nvSpPr>
          <p:cNvPr id="4" name="Slide Number Placeholder 3"/>
          <p:cNvSpPr>
            <a:spLocks noGrp="1"/>
          </p:cNvSpPr>
          <p:nvPr>
            <p:ph type="sldNum" sz="quarter" idx="5"/>
          </p:nvPr>
        </p:nvSpPr>
        <p:spPr/>
        <p:txBody>
          <a:bodyPr/>
          <a:lstStyle/>
          <a:p>
            <a:fld id="{A5C7B733-F6B3-456D-979F-9A3903B29F1B}" type="slidenum">
              <a:rPr lang="en-US" smtClean="0"/>
              <a:t>16</a:t>
            </a:fld>
            <a:endParaRPr lang="en-US"/>
          </a:p>
        </p:txBody>
      </p:sp>
    </p:spTree>
    <p:extLst>
      <p:ext uri="{BB962C8B-B14F-4D97-AF65-F5344CB8AC3E}">
        <p14:creationId xmlns:p14="http://schemas.microsoft.com/office/powerpoint/2010/main" val="147874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Option 1, a bed deficit/need means that there are not enough beds to serve residents of the service area.</a:t>
            </a:r>
          </a:p>
        </p:txBody>
      </p:sp>
      <p:sp>
        <p:nvSpPr>
          <p:cNvPr id="4" name="Slide Number Placeholder 3"/>
          <p:cNvSpPr>
            <a:spLocks noGrp="1"/>
          </p:cNvSpPr>
          <p:nvPr>
            <p:ph type="sldNum" sz="quarter" idx="5"/>
          </p:nvPr>
        </p:nvSpPr>
        <p:spPr/>
        <p:txBody>
          <a:bodyPr/>
          <a:lstStyle/>
          <a:p>
            <a:fld id="{A5C7B733-F6B3-456D-979F-9A3903B29F1B}" type="slidenum">
              <a:rPr lang="en-US" smtClean="0"/>
              <a:t>17</a:t>
            </a:fld>
            <a:endParaRPr lang="en-US"/>
          </a:p>
        </p:txBody>
      </p:sp>
    </p:spTree>
    <p:extLst>
      <p:ext uri="{BB962C8B-B14F-4D97-AF65-F5344CB8AC3E}">
        <p14:creationId xmlns:p14="http://schemas.microsoft.com/office/powerpoint/2010/main" val="3833879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18</a:t>
            </a:fld>
            <a:endParaRPr lang="en-US"/>
          </a:p>
        </p:txBody>
      </p:sp>
    </p:spTree>
    <p:extLst>
      <p:ext uri="{BB962C8B-B14F-4D97-AF65-F5344CB8AC3E}">
        <p14:creationId xmlns:p14="http://schemas.microsoft.com/office/powerpoint/2010/main" val="12436345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Option 2, a bed deficit/need  in the LME-MCO means that there are not enough beds in the </a:t>
            </a:r>
            <a:r>
              <a:rPr lang="en-US" b="1" u="sng" dirty="0"/>
              <a:t>facilities</a:t>
            </a:r>
            <a:r>
              <a:rPr lang="en-US" b="0" u="none" dirty="0"/>
              <a:t> in the LME-MCO, based on the utilization of those facilities (regardless of patient county of residence).</a:t>
            </a:r>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19</a:t>
            </a:fld>
            <a:endParaRPr lang="en-US"/>
          </a:p>
        </p:txBody>
      </p:sp>
    </p:spTree>
    <p:extLst>
      <p:ext uri="{BB962C8B-B14F-4D97-AF65-F5344CB8AC3E}">
        <p14:creationId xmlns:p14="http://schemas.microsoft.com/office/powerpoint/2010/main" val="3650483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a:t>
            </a:fld>
            <a:endParaRPr lang="en-US"/>
          </a:p>
        </p:txBody>
      </p:sp>
    </p:spTree>
    <p:extLst>
      <p:ext uri="{BB962C8B-B14F-4D97-AF65-F5344CB8AC3E}">
        <p14:creationId xmlns:p14="http://schemas.microsoft.com/office/powerpoint/2010/main" val="29894629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Several services in the SMFP do not have a mathematically-based need determination methodology (residential hospice, gamma knife, mobile PET, ICF/IID beds). </a:t>
            </a:r>
            <a:endParaRPr lang="en-US" b="1"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20</a:t>
            </a:fld>
            <a:endParaRPr lang="en-US"/>
          </a:p>
        </p:txBody>
      </p:sp>
    </p:spTree>
    <p:extLst>
      <p:ext uri="{BB962C8B-B14F-4D97-AF65-F5344CB8AC3E}">
        <p14:creationId xmlns:p14="http://schemas.microsoft.com/office/powerpoint/2010/main" val="4602215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21</a:t>
            </a:fld>
            <a:endParaRPr lang="en-US"/>
          </a:p>
        </p:txBody>
      </p:sp>
    </p:spTree>
    <p:extLst>
      <p:ext uri="{BB962C8B-B14F-4D97-AF65-F5344CB8AC3E}">
        <p14:creationId xmlns:p14="http://schemas.microsoft.com/office/powerpoint/2010/main" val="78245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641350"/>
            <a:ext cx="5573713" cy="3136900"/>
          </a:xfrm>
        </p:spPr>
      </p:sp>
      <p:sp>
        <p:nvSpPr>
          <p:cNvPr id="3" name="Notes Placeholder 2"/>
          <p:cNvSpPr>
            <a:spLocks noGrp="1"/>
          </p:cNvSpPr>
          <p:nvPr>
            <p:ph type="body" idx="1"/>
          </p:nvPr>
        </p:nvSpPr>
        <p:spPr>
          <a:xfrm>
            <a:off x="701517" y="3971109"/>
            <a:ext cx="5605781" cy="445008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4 columns use the patient’s county of residence as the basis for determining bed needs. The first column reflects the need determinations in the 2020 SMFP. The next three columns reflect needs that use Option 1 – which changes the service area that forms the basis of the need projections.  The remaining columns reflect Option 2 – which uses facility utilization as the basis for need projections.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Except for the column for the 2020 SMFP, the need determinations in this analysis do not take into account the 95 adult beds that have been CON-approved for development. Rather, the planning inventory includes only the licensed beds. Had the 2020 SMFP excluded these beds, there would have been a need for a total of 12 adult beds. The number of child/adolescent need determinations would be unchanged.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Regardless of the option chosen, there are quite a large number of need determinations for the child/adolescent population, and generally relatively few for adults. Under either option, the 95 adult beds under development would still remain. Therefore, since none of the 3 adult need determinations exceed 95, it is unlikely that either option would actually produce more beds than are currently licensed or under development.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summary, it appears that neither Option 1 nor Option 2 consistently substantially increases or decreases the number of need determinations in the SMFP.  However, some sizeable reductions in need may occur for the child/adolescent population when either the SUD regions or “statewide”  is used as the service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a:p>
            <a:pPr marL="457108" lvl="1" indent="0">
              <a:buFont typeface="Arial" panose="020B0604020202020204" pitchFamily="34" charset="0"/>
              <a:buNone/>
            </a:pPr>
            <a:endParaRPr lang="en-US" dirty="0"/>
          </a:p>
          <a:p>
            <a:pPr marL="457108" lvl="1"/>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22</a:t>
            </a:fld>
            <a:endParaRPr lang="en-US"/>
          </a:p>
        </p:txBody>
      </p:sp>
    </p:spTree>
    <p:extLst>
      <p:ext uri="{BB962C8B-B14F-4D97-AF65-F5344CB8AC3E}">
        <p14:creationId xmlns:p14="http://schemas.microsoft.com/office/powerpoint/2010/main" val="13613394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of the issues discussed in the first part of the presentation are relevant for substance use disorder (SUD) beds. It is abundantly clear that the state needs more beds, as evidenced in part by recent funding of various initiatives to respond to the opioid crisis.</a:t>
            </a:r>
          </a:p>
        </p:txBody>
      </p:sp>
      <p:sp>
        <p:nvSpPr>
          <p:cNvPr id="4" name="Slide Number Placeholder 3"/>
          <p:cNvSpPr>
            <a:spLocks noGrp="1"/>
          </p:cNvSpPr>
          <p:nvPr>
            <p:ph type="sldNum" sz="quarter" idx="5"/>
          </p:nvPr>
        </p:nvSpPr>
        <p:spPr/>
        <p:txBody>
          <a:bodyPr/>
          <a:lstStyle/>
          <a:p>
            <a:fld id="{A5C7B733-F6B3-456D-979F-9A3903B29F1B}" type="slidenum">
              <a:rPr lang="en-US" smtClean="0"/>
              <a:t>23</a:t>
            </a:fld>
            <a:endParaRPr lang="en-US" dirty="0"/>
          </a:p>
        </p:txBody>
      </p:sp>
    </p:spTree>
    <p:extLst>
      <p:ext uri="{BB962C8B-B14F-4D97-AF65-F5344CB8AC3E}">
        <p14:creationId xmlns:p14="http://schemas.microsoft.com/office/powerpoint/2010/main" val="350546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24</a:t>
            </a:fld>
            <a:endParaRPr lang="en-US" dirty="0"/>
          </a:p>
        </p:txBody>
      </p:sp>
    </p:spTree>
    <p:extLst>
      <p:ext uri="{BB962C8B-B14F-4D97-AF65-F5344CB8AC3E}">
        <p14:creationId xmlns:p14="http://schemas.microsoft.com/office/powerpoint/2010/main" val="1300857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517" y="4472812"/>
            <a:ext cx="6004083" cy="4514433"/>
          </a:xfrm>
        </p:spPr>
        <p:txBody>
          <a:bodyPr/>
          <a:lstStyle/>
          <a:p>
            <a:endParaRPr lang="en-US" b="1" dirty="0"/>
          </a:p>
          <a:p>
            <a:r>
              <a:rPr lang="en-US" dirty="0"/>
              <a:t>Beds in many acute care hospitals were originally classified in the SMFP as detox-only beds. In 2003, the CON Law was amended to no longer cover detox only beds and hospital beds that had been classified as detox-only beds were reclassified as detox/</a:t>
            </a:r>
            <a:r>
              <a:rPr lang="en-US" u="sng" dirty="0"/>
              <a:t>treatment</a:t>
            </a:r>
            <a:r>
              <a:rPr lang="en-US" dirty="0"/>
              <a:t> beds. We have no data on average length of stay in detox/treatment beds in acute care hospitals, but anecdotal information indicates that stays are generally less than a week.  This observation is in line with national data from the Healthcare Cost and Utilization Project (HCUP), to which all hospitals submit data. HCUP data shows and average stay of 6 days. </a:t>
            </a:r>
          </a:p>
          <a:p>
            <a:endParaRPr lang="en-US" dirty="0"/>
          </a:p>
          <a:p>
            <a:r>
              <a:rPr lang="en-US" dirty="0"/>
              <a:t>Only 1 acute care hospital has licensed child/adolescent beds, but it had no utilization in 2018. All but 1 of the 275 SUD treatment DOC provided to youth in acute care hospitals were in facilities with </a:t>
            </a:r>
            <a:r>
              <a:rPr lang="en-US" u="sng" dirty="0"/>
              <a:t>no</a:t>
            </a:r>
            <a:r>
              <a:rPr lang="en-US" dirty="0"/>
              <a:t> licensed SUD beds. Treatment most likely was received in inpatient psychiatric beds. </a:t>
            </a:r>
          </a:p>
        </p:txBody>
      </p:sp>
      <p:sp>
        <p:nvSpPr>
          <p:cNvPr id="4" name="Slide Number Placeholder 3"/>
          <p:cNvSpPr>
            <a:spLocks noGrp="1"/>
          </p:cNvSpPr>
          <p:nvPr>
            <p:ph type="sldNum" sz="quarter" idx="5"/>
          </p:nvPr>
        </p:nvSpPr>
        <p:spPr/>
        <p:txBody>
          <a:bodyPr/>
          <a:lstStyle/>
          <a:p>
            <a:fld id="{A5C7B733-F6B3-456D-979F-9A3903B29F1B}" type="slidenum">
              <a:rPr lang="en-US" smtClean="0"/>
              <a:t>25</a:t>
            </a:fld>
            <a:endParaRPr lang="en-US"/>
          </a:p>
        </p:txBody>
      </p:sp>
    </p:spTree>
    <p:extLst>
      <p:ext uri="{BB962C8B-B14F-4D97-AF65-F5344CB8AC3E}">
        <p14:creationId xmlns:p14="http://schemas.microsoft.com/office/powerpoint/2010/main" val="1275006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517" y="4472813"/>
            <a:ext cx="5605781" cy="4080878"/>
          </a:xfrm>
        </p:spPr>
        <p:txBody>
          <a:bodyPr/>
          <a:lstStyle/>
          <a:p>
            <a:r>
              <a:rPr lang="en-US" dirty="0"/>
              <a:t>Why 9% of beds for children/adolescents? The 1984 methodology accepted this percentage, based on utilization reflected in “past data.” No further discussion or data source was provided.</a:t>
            </a:r>
          </a:p>
          <a:p>
            <a:endParaRPr lang="en-US" dirty="0"/>
          </a:p>
          <a:p>
            <a:r>
              <a:rPr lang="en-US" dirty="0"/>
              <a:t>Selection of 9% creates a “structural constraint.”  In other words, because the methodology sets a maximum need for children/adolescents, the number of beds can never go above the number that satisfies the theoretical need of 9% of total beds, presumably because children/adolescents are expected to utilize 9% of the total DOC.</a:t>
            </a:r>
          </a:p>
          <a:p>
            <a:endParaRPr lang="en-US" dirty="0"/>
          </a:p>
          <a:p>
            <a:r>
              <a:rPr lang="en-US" dirty="0"/>
              <a:t>However, in the 2020 SMFP, child/adolescent days of care (DOC) accounted for only about 1% of the total DOC. This is typical, and it is one reason that we always have need determinations for child/adolescent beds. In other words, we “reserve” 9% of the beds for children/adolescents, but they only use 1% of the total DOC. Another reason the SMFP always shows a need for child/adolescent beds is that children/adolescents have many more residential treatment options than those covered in the CON law. Children/adolescents have 30 beds in the SMFP and about 1,000 beds in other types of facilities. Our methodology bases need on the entire 0-17 year old population, but does not use the entire inventory of beds available to that population. In fact, the methodology cannot use the other approximately 1,000 other beds because they are not subject to the CON law.</a:t>
            </a:r>
          </a:p>
          <a:p>
            <a:endParaRPr lang="en-US"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26</a:t>
            </a:fld>
            <a:endParaRPr lang="en-US"/>
          </a:p>
        </p:txBody>
      </p:sp>
    </p:spTree>
    <p:extLst>
      <p:ext uri="{BB962C8B-B14F-4D97-AF65-F5344CB8AC3E}">
        <p14:creationId xmlns:p14="http://schemas.microsoft.com/office/powerpoint/2010/main" val="35841653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517" y="4472812"/>
            <a:ext cx="5605781" cy="3843873"/>
          </a:xfrm>
        </p:spPr>
        <p:txBody>
          <a:bodyPr/>
          <a:lstStyle/>
          <a:p>
            <a:r>
              <a:rPr lang="en-US" dirty="0"/>
              <a:t>This slide shows that it is relatively rare for people to apply for a CON to develop SUD beds, especially for children/adolescents. All beds applied for were approved. </a:t>
            </a:r>
          </a:p>
          <a:p>
            <a:endParaRPr lang="en-US" dirty="0"/>
          </a:p>
          <a:p>
            <a:r>
              <a:rPr lang="en-US" dirty="0"/>
              <a:t>All need determination were based on the standard methodology except in two instances:</a:t>
            </a:r>
          </a:p>
          <a:p>
            <a:pPr marL="171450" indent="-171450">
              <a:buFont typeface="Arial" panose="020B0604020202020204" pitchFamily="34" charset="0"/>
              <a:buChar char="•"/>
            </a:pPr>
            <a:r>
              <a:rPr lang="en-US" dirty="0"/>
              <a:t>The 2018 adult bed need determination resulted from a petition to develop 14 adult residential beds for women. This is the first petition for SUD beds received since 2007.</a:t>
            </a:r>
          </a:p>
          <a:p>
            <a:pPr marL="171450" lvl="0" indent="-171450">
              <a:buFont typeface="Arial" panose="020B0604020202020204" pitchFamily="34" charset="0"/>
              <a:buChar char="•"/>
              <a:tabLst>
                <a:tab pos="339725" algn="l"/>
              </a:tabLst>
            </a:pPr>
            <a:r>
              <a:rPr lang="en-US" dirty="0"/>
              <a:t>32 of the 34 beds in the 2019 adult bed need determination resulted from a petition to address the need in Forsyth County. They were not applied for because of a misunderstanding from the petitioner. Anyone else could have applied for these beds, but did not.  The petition was refiled and resulted in a need for 32 beds in the 2020 SMFP. </a:t>
            </a:r>
          </a:p>
          <a:p>
            <a:pPr marL="339725" lvl="1" indent="-171450">
              <a:buFont typeface="Arial" panose="020B0604020202020204" pitchFamily="34" charset="0"/>
              <a:buChar char="•"/>
              <a:tabLst>
                <a:tab pos="339725" algn="l"/>
              </a:tabLst>
            </a:pPr>
            <a:endParaRPr lang="en-US" dirty="0"/>
          </a:p>
          <a:p>
            <a:pPr marL="0" lvl="0" indent="0">
              <a:buFont typeface="Arial" panose="020B0604020202020204" pitchFamily="34" charset="0"/>
              <a:buNone/>
            </a:pPr>
            <a:r>
              <a:rPr lang="en-US" dirty="0"/>
              <a:t>These numbers indicate that the SMFP (i.e., the CON law) is not likely to be the main challenge to developing SUD treatment beds. Providers consistently report that low reimbursement rates are a major barrier. Also, if there is a need determination for only a few beds, a facility’s current physical plant may not be conducive to the addition of a small number of beds. However, a provider could petition to develop enough additional beds for a new wing/unit. </a:t>
            </a:r>
          </a:p>
          <a:p>
            <a:pPr marL="171450" lvl="0" indent="-171450">
              <a:buFont typeface="Arial" panose="020B0604020202020204" pitchFamily="34" charset="0"/>
              <a:buChar char="•"/>
            </a:pPr>
            <a:endParaRPr lang="en-US" dirty="0"/>
          </a:p>
          <a:p>
            <a:pPr marL="168275" lvl="1" indent="0">
              <a:buFont typeface="Arial" panose="020B0604020202020204" pitchFamily="34" charset="0"/>
              <a:buNone/>
              <a:tabLst>
                <a:tab pos="339725" algn="l"/>
              </a:tabLst>
            </a:pPr>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27</a:t>
            </a:fld>
            <a:endParaRPr lang="en-US"/>
          </a:p>
        </p:txBody>
      </p:sp>
    </p:spTree>
    <p:extLst>
      <p:ext uri="{BB962C8B-B14F-4D97-AF65-F5344CB8AC3E}">
        <p14:creationId xmlns:p14="http://schemas.microsoft.com/office/powerpoint/2010/main" val="5649085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466725"/>
            <a:ext cx="5573713" cy="3136900"/>
          </a:xfrm>
        </p:spPr>
      </p:sp>
      <p:sp>
        <p:nvSpPr>
          <p:cNvPr id="3" name="Notes Placeholder 2"/>
          <p:cNvSpPr>
            <a:spLocks noGrp="1"/>
          </p:cNvSpPr>
          <p:nvPr>
            <p:ph type="body" idx="1"/>
          </p:nvPr>
        </p:nvSpPr>
        <p:spPr>
          <a:xfrm>
            <a:off x="717550" y="3848100"/>
            <a:ext cx="6021500" cy="4980069"/>
          </a:xfrm>
        </p:spPr>
        <p:txBody>
          <a:bodyPr/>
          <a:lstStyle/>
          <a:p>
            <a:r>
              <a:rPr lang="en-US" dirty="0"/>
              <a:t>We made no specific proposal for inpatient psychiatric beds, because we can see several viable options. However, for SUD beds, we question the validity of a need determination methodology when the SMFP covers only about one-third of the beds for adults and almost none of the beds for children/adolescents.</a:t>
            </a:r>
          </a:p>
          <a:p>
            <a:endParaRPr lang="en-US" dirty="0"/>
          </a:p>
          <a:p>
            <a:r>
              <a:rPr lang="en-US" dirty="0"/>
              <a:t>As mentioned in the discussion of psychiatric beds, the SMFP is not required to use mathematically-based methodologies. Our proposal eliminates the methodology altogether. A CON will still be required, but there would be no need determination for the number of beds that can be developed. The SMFP will continue to report inventory and utilization to inform people who might want to submit a CON application and to inform the public about utilization of facilities. </a:t>
            </a:r>
          </a:p>
          <a:p>
            <a:endParaRPr lang="en-US" dirty="0"/>
          </a:p>
          <a:p>
            <a:r>
              <a:rPr lang="en-US" b="1" dirty="0"/>
              <a:t>Allow development of beds anywhere</a:t>
            </a:r>
          </a:p>
          <a:p>
            <a:endParaRPr lang="en-US" dirty="0"/>
          </a:p>
          <a:p>
            <a:r>
              <a:rPr lang="en-US" dirty="0"/>
              <a:t>We propose replacing the methodology with an “open” system of applying for a CON. The SHCC can make recommendations regarding CON performance standards. The existing ones are not set in stone.</a:t>
            </a:r>
          </a:p>
          <a:p>
            <a:endParaRPr lang="en-US" dirty="0"/>
          </a:p>
          <a:p>
            <a:r>
              <a:rPr lang="en-US" b="1" dirty="0"/>
              <a:t>Policy MH-1 in the SMFP requires invitation from LME-MCO</a:t>
            </a:r>
          </a:p>
          <a:p>
            <a:endParaRPr lang="en-US" b="1" dirty="0"/>
          </a:p>
          <a:p>
            <a:r>
              <a:rPr lang="en-US" b="0" dirty="0"/>
              <a:t>MH-1 does not require the LME-MCO to approve the development of beds; it only requires that the LME-MCO be </a:t>
            </a:r>
            <a:r>
              <a:rPr lang="en-US" b="0" u="sng" dirty="0"/>
              <a:t>invited</a:t>
            </a:r>
            <a:r>
              <a:rPr lang="en-US" b="0" u="none" dirty="0"/>
              <a:t> to comment on a CON application</a:t>
            </a:r>
            <a:r>
              <a:rPr lang="en-US" b="0" dirty="0"/>
              <a:t>. Review of the CON application can proceed without knowing whether the LME-MCO actually wishes to comment. The SHCC can make changes to MH-1 should it see fit. (MH-1 is a SHCC/SMFP policy; it is not part of the CON law.)</a:t>
            </a:r>
          </a:p>
          <a:p>
            <a:endParaRPr lang="en-US" b="0" dirty="0"/>
          </a:p>
        </p:txBody>
      </p:sp>
      <p:sp>
        <p:nvSpPr>
          <p:cNvPr id="4" name="Slide Number Placeholder 3"/>
          <p:cNvSpPr>
            <a:spLocks noGrp="1"/>
          </p:cNvSpPr>
          <p:nvPr>
            <p:ph type="sldNum" sz="quarter" idx="5"/>
          </p:nvPr>
        </p:nvSpPr>
        <p:spPr/>
        <p:txBody>
          <a:bodyPr/>
          <a:lstStyle/>
          <a:p>
            <a:fld id="{A5C7B733-F6B3-456D-979F-9A3903B29F1B}" type="slidenum">
              <a:rPr lang="en-US" smtClean="0"/>
              <a:t>28</a:t>
            </a:fld>
            <a:endParaRPr lang="en-US"/>
          </a:p>
        </p:txBody>
      </p:sp>
    </p:spTree>
    <p:extLst>
      <p:ext uri="{BB962C8B-B14F-4D97-AF65-F5344CB8AC3E}">
        <p14:creationId xmlns:p14="http://schemas.microsoft.com/office/powerpoint/2010/main" val="2655056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29</a:t>
            </a:fld>
            <a:endParaRPr lang="en-US" dirty="0"/>
          </a:p>
        </p:txBody>
      </p:sp>
    </p:spTree>
    <p:extLst>
      <p:ext uri="{BB962C8B-B14F-4D97-AF65-F5344CB8AC3E}">
        <p14:creationId xmlns:p14="http://schemas.microsoft.com/office/powerpoint/2010/main" val="63377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dirty="0"/>
          </a:p>
          <a:p>
            <a:endParaRPr lang="en-US" b="1" i="1"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3</a:t>
            </a:fld>
            <a:endParaRPr lang="en-US"/>
          </a:p>
        </p:txBody>
      </p:sp>
    </p:spTree>
    <p:extLst>
      <p:ext uri="{BB962C8B-B14F-4D97-AF65-F5344CB8AC3E}">
        <p14:creationId xmlns:p14="http://schemas.microsoft.com/office/powerpoint/2010/main" val="3793706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517" y="4472813"/>
            <a:ext cx="5605781" cy="3660150"/>
          </a:xfrm>
        </p:spPr>
        <p:txBody>
          <a:bodyPr/>
          <a:lstStyle/>
          <a:p>
            <a:endParaRPr lang="en-US" dirty="0"/>
          </a:p>
          <a:p>
            <a:endParaRPr lang="en-US" dirty="0"/>
          </a:p>
          <a:p>
            <a:r>
              <a:rPr lang="en-US" b="1" dirty="0"/>
              <a:t>What can we do to address the issues?</a:t>
            </a:r>
          </a:p>
          <a:p>
            <a:pPr marL="171433" indent="-171433">
              <a:buFont typeface="Arial" panose="020B0604020202020204" pitchFamily="34" charset="0"/>
              <a:buChar char="•"/>
            </a:pPr>
            <a:r>
              <a:rPr lang="en-US" dirty="0"/>
              <a:t>Primarily, we can do our best to assure that methodologies are responsive to actual need, given the available data. </a:t>
            </a:r>
          </a:p>
          <a:p>
            <a:pPr marL="0" indent="0">
              <a:buFont typeface="Arial" panose="020B0604020202020204" pitchFamily="34" charset="0"/>
              <a:buNone/>
            </a:pPr>
            <a:endParaRPr lang="en-US" dirty="0"/>
          </a:p>
          <a:p>
            <a:pPr marL="0" indent="0">
              <a:buFont typeface="Arial" panose="020B0604020202020204" pitchFamily="34" charset="0"/>
              <a:buNone/>
            </a:pPr>
            <a:r>
              <a:rPr lang="en-US" b="1" dirty="0"/>
              <a:t>What can’t we do?</a:t>
            </a:r>
          </a:p>
          <a:p>
            <a:pPr marL="171433" lvl="0" indent="-171433">
              <a:buFont typeface="Arial" panose="020B0604020202020204" pitchFamily="34" charset="0"/>
              <a:buChar char="•"/>
            </a:pPr>
            <a:r>
              <a:rPr lang="en-US" dirty="0"/>
              <a:t>We cannot provide funds to build facilities/beds.</a:t>
            </a:r>
          </a:p>
          <a:p>
            <a:pPr marL="171433" lvl="0" indent="-171433">
              <a:buFont typeface="Arial" panose="020B0604020202020204" pitchFamily="34" charset="0"/>
              <a:buChar char="•"/>
            </a:pPr>
            <a:r>
              <a:rPr lang="en-US" dirty="0"/>
              <a:t>When need determinations exist, we cannot require that the beds be developed. It is common for need determinations for child/adolescent beds not to be developed.</a:t>
            </a:r>
          </a:p>
          <a:p>
            <a:endParaRPr lang="en-US" dirty="0"/>
          </a:p>
          <a:p>
            <a:pPr defTabSz="914308"/>
            <a:r>
              <a:rPr lang="en-US" b="1" dirty="0"/>
              <a:t>It’s time to examine…</a:t>
            </a:r>
          </a:p>
          <a:p>
            <a:pPr marL="171433" indent="-171433" defTabSz="914308">
              <a:buFont typeface="Arial" panose="020B0604020202020204" pitchFamily="34" charset="0"/>
              <a:buChar char="•"/>
            </a:pPr>
            <a:r>
              <a:rPr lang="en-US" dirty="0"/>
              <a:t>The adult methodology was established in 1983 and the child/adolescent methodology was established in 1984. Both have remained substantially unchanged since then.</a:t>
            </a:r>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4</a:t>
            </a:fld>
            <a:endParaRPr lang="en-US" dirty="0"/>
          </a:p>
        </p:txBody>
      </p:sp>
    </p:spTree>
    <p:extLst>
      <p:ext uri="{BB962C8B-B14F-4D97-AF65-F5344CB8AC3E}">
        <p14:creationId xmlns:p14="http://schemas.microsoft.com/office/powerpoint/2010/main" val="283890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517" y="4472813"/>
            <a:ext cx="5783504" cy="4209634"/>
          </a:xfrm>
        </p:spPr>
        <p:txBody>
          <a:bodyPr/>
          <a:lstStyle/>
          <a:p>
            <a:pPr defTabSz="914308"/>
            <a:r>
              <a:rPr lang="en-US" dirty="0"/>
              <a:t>Unlike other facilities in the SMFP, the CON law does not cover all behavioral health beds in the state. The CON law covers licensed psychiatric beds in licensure categories .5200 (in acute care hospitals) and .6000 (in private psychiatric hospitals) only. Overall the CON law covers just over 50 facilities. For adults, the CON law covers everything but crisis beds. For children/adolescents, several types of residential treatment facilities not covered by the CON law.</a:t>
            </a:r>
          </a:p>
          <a:p>
            <a:endParaRPr lang="en-US" dirty="0"/>
          </a:p>
          <a:p>
            <a:endParaRPr lang="en-US" dirty="0"/>
          </a:p>
          <a:p>
            <a:r>
              <a:rPr lang="en-US" b="1" dirty="0"/>
              <a:t>Need determinations</a:t>
            </a:r>
          </a:p>
          <a:p>
            <a:pPr marL="171433" indent="-171433">
              <a:buFont typeface="Arial" panose="020B0604020202020204" pitchFamily="34" charset="0"/>
              <a:buChar char="•"/>
            </a:pPr>
            <a:r>
              <a:rPr lang="en-US" dirty="0"/>
              <a:t>If the SMFP shows a need for ‘2’ beds, then that’s all that can be developed in that LME-MCO. We often see that no one applies to develop beds when there are small need determinations. The reason nay be because the numbers are too small to support development of a new unit or facility.</a:t>
            </a:r>
          </a:p>
          <a:p>
            <a:pPr marL="171433" indent="-171433">
              <a:buFont typeface="Arial" panose="020B0604020202020204" pitchFamily="34" charset="0"/>
              <a:buChar char="•"/>
            </a:pPr>
            <a:endParaRPr lang="en-US" dirty="0"/>
          </a:p>
          <a:p>
            <a:pPr marL="0" indent="0">
              <a:buFont typeface="Arial" panose="020B0604020202020204" pitchFamily="34" charset="0"/>
              <a:buNone/>
            </a:pPr>
            <a:r>
              <a:rPr lang="en-US" b="1" dirty="0"/>
              <a:t>Petitions</a:t>
            </a:r>
          </a:p>
          <a:p>
            <a:pPr marL="0" indent="0">
              <a:buFont typeface="Arial" panose="020B0604020202020204" pitchFamily="34" charset="0"/>
              <a:buNone/>
            </a:pPr>
            <a:r>
              <a:rPr lang="en-US" dirty="0"/>
              <a:t>SMFP has a petition process (Chapter 2, SMFP) for people who want to develop beds in LME-MCOs without a need determination. We have rarely seen such petitions for inpatient psychiatric beds. This is probably because the PSY-1 transfer policy (Chapter 4, SMFP) allowed people to apply for a CON to transfer beds from state-operated facilities and develop psychiatric inpatient beds anywhere in the state, regardless of a need. See the notes on the next slide for more information on this policy.</a:t>
            </a:r>
          </a:p>
          <a:p>
            <a:pPr marL="171433" indent="-171433">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5</a:t>
            </a:fld>
            <a:endParaRPr lang="en-US" dirty="0"/>
          </a:p>
        </p:txBody>
      </p:sp>
    </p:spTree>
    <p:extLst>
      <p:ext uri="{BB962C8B-B14F-4D97-AF65-F5344CB8AC3E}">
        <p14:creationId xmlns:p14="http://schemas.microsoft.com/office/powerpoint/2010/main" val="2063804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As shown in this table, when there are need determinations for adult beds, most of the beds are applied for (i.e., someone submits a CON application to develop the beds). All of the above beds applied for were approved by CON. However, no applications have been received to develop child/adolescent beds, based on need determinations in the SMFP. </a:t>
            </a:r>
          </a:p>
          <a:p>
            <a:endParaRPr lang="en-US" dirty="0"/>
          </a:p>
          <a:p>
            <a:r>
              <a:rPr lang="en-US" dirty="0"/>
              <a:t>During this time, both adult and child/adolescent beds have been developed using the PSY-1 transfer policy. Policy PSY-1 allowed transfer of beds from state mental health hospitals to community-based facilities. Transfer of beds does not require a need determination, but development of the beds does require a CON.  Since 2015, 104 currently licensed adult and 18 currently licensed child/adolescent beds have been developed using Policy PSY-1. However, once the new Broughton Hospital opened, the Division of State Operated Healthcare Facilities no longer approves the transfer of beds.</a:t>
            </a:r>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6</a:t>
            </a:fld>
            <a:endParaRPr lang="en-US"/>
          </a:p>
        </p:txBody>
      </p:sp>
    </p:spTree>
    <p:extLst>
      <p:ext uri="{BB962C8B-B14F-4D97-AF65-F5344CB8AC3E}">
        <p14:creationId xmlns:p14="http://schemas.microsoft.com/office/powerpoint/2010/main" val="1882441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399" indent="-171399">
              <a:buFont typeface="Arial" panose="020B0604020202020204" pitchFamily="34" charset="0"/>
              <a:buChar char="•"/>
            </a:pPr>
            <a:r>
              <a:rPr lang="en-US" dirty="0"/>
              <a:t>With the opening of the new Broughton Hospital, no more </a:t>
            </a:r>
            <a:r>
              <a:rPr lang="en-US" b="1" dirty="0"/>
              <a:t>PSY-1 transfers </a:t>
            </a:r>
            <a:r>
              <a:rPr lang="en-US" dirty="0"/>
              <a:t>from state hospitals will be approved. The Division of State Operated Healthcare Facilities approved the final group of transfer of 134 beds in January of 2019. These beds </a:t>
            </a:r>
            <a:r>
              <a:rPr lang="en-US" u="sng" dirty="0"/>
              <a:t>do</a:t>
            </a:r>
            <a:r>
              <a:rPr lang="en-US" u="none" dirty="0"/>
              <a:t> </a:t>
            </a:r>
            <a:r>
              <a:rPr lang="en-US" dirty="0"/>
              <a:t>require a CON.  Approximately 1 year later, the Agency has received only 1 CON application.</a:t>
            </a:r>
          </a:p>
          <a:p>
            <a:pPr marL="171399" indent="-171399">
              <a:buFont typeface="Arial" panose="020B0604020202020204" pitchFamily="34" charset="0"/>
              <a:buChar char="•"/>
            </a:pPr>
            <a:endParaRPr lang="en-US" dirty="0"/>
          </a:p>
          <a:p>
            <a:pPr marL="171399" indent="-171399">
              <a:buFont typeface="Arial" panose="020B0604020202020204" pitchFamily="34" charset="0"/>
              <a:buChar char="•"/>
            </a:pPr>
            <a:r>
              <a:rPr lang="en-US" dirty="0"/>
              <a:t>The number of beds to be developed from the state’s sale of the Dorothea Dix Hospital to the City of Raleigh is an estimate. These beds don’t require a CON, so we won’t know the final number of beds until they are licensed.</a:t>
            </a:r>
          </a:p>
          <a:p>
            <a:pPr marL="171399" indent="-171399">
              <a:buFont typeface="Arial" panose="020B0604020202020204" pitchFamily="34" charset="0"/>
              <a:buChar char="•"/>
            </a:pPr>
            <a:endParaRPr lang="en-US" dirty="0"/>
          </a:p>
          <a:p>
            <a:pPr marL="171399" indent="-171399">
              <a:buFont typeface="Arial" panose="020B0604020202020204" pitchFamily="34" charset="0"/>
              <a:buChar char="•"/>
            </a:pPr>
            <a:r>
              <a:rPr lang="en-US" dirty="0"/>
              <a:t>Once licensed, the approximately 257 “other” beds will go into the planning inventory. </a:t>
            </a:r>
          </a:p>
          <a:p>
            <a:pPr marL="171399" indent="-171399">
              <a:buFont typeface="Arial" panose="020B0604020202020204" pitchFamily="34" charset="0"/>
              <a:buChar char="•"/>
            </a:pPr>
            <a:endParaRPr lang="en-US" dirty="0"/>
          </a:p>
          <a:p>
            <a:pPr marL="171399" indent="-171399">
              <a:buFont typeface="Arial" panose="020B0604020202020204" pitchFamily="34" charset="0"/>
              <a:buChar char="•"/>
            </a:pPr>
            <a:r>
              <a:rPr lang="en-US" dirty="0"/>
              <a:t>Overall, the state may get about 350 new adult and 10 new child/adolescent psychiatric inpatient beds, in addition to the 95 adult beds that are CON-approved and currently under development. We do not know the time frame, however. </a:t>
            </a:r>
          </a:p>
          <a:p>
            <a:pPr marL="171399" indent="-171399">
              <a:buFont typeface="Arial" panose="020B0604020202020204" pitchFamily="34" charset="0"/>
              <a:buChar char="•"/>
            </a:pPr>
            <a:endParaRPr lang="en-US" dirty="0"/>
          </a:p>
          <a:p>
            <a:pPr marL="171399" indent="-171399">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7</a:t>
            </a:fld>
            <a:endParaRPr lang="en-US" dirty="0"/>
          </a:p>
        </p:txBody>
      </p:sp>
    </p:spTree>
    <p:extLst>
      <p:ext uri="{BB962C8B-B14F-4D97-AF65-F5344CB8AC3E}">
        <p14:creationId xmlns:p14="http://schemas.microsoft.com/office/powerpoint/2010/main" val="692727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5338" y="290513"/>
            <a:ext cx="5573712" cy="3136900"/>
          </a:xfrm>
        </p:spPr>
      </p:sp>
      <p:sp>
        <p:nvSpPr>
          <p:cNvPr id="3" name="Notes Placeholder 2"/>
          <p:cNvSpPr>
            <a:spLocks noGrp="1"/>
          </p:cNvSpPr>
          <p:nvPr>
            <p:ph type="body" idx="1"/>
          </p:nvPr>
        </p:nvSpPr>
        <p:spPr>
          <a:xfrm>
            <a:off x="701517" y="3605350"/>
            <a:ext cx="5960540" cy="5222819"/>
          </a:xfrm>
        </p:spPr>
        <p:txBody>
          <a:bodyPr/>
          <a:lstStyle/>
          <a:p>
            <a:r>
              <a:rPr lang="en-US" b="1" dirty="0"/>
              <a:t>Overall Utilization</a:t>
            </a:r>
          </a:p>
          <a:p>
            <a:r>
              <a:rPr lang="en-US" dirty="0"/>
              <a:t>Based on the 62% utilization, on the surface, it doesn’t appear that the state needs more adult beds. This degree of utilization explains why you don’t see substantial need determinations in the SMFP for adult beds. The beds exist, but are not utilized. In general, acute care hospitals have lower utilization than private mental health hospitals. On the other hand, the 86% utilization of child/adolescent beds explains why the SMFP usually </a:t>
            </a:r>
            <a:r>
              <a:rPr lang="en-US" u="sng" dirty="0"/>
              <a:t>does</a:t>
            </a:r>
            <a:r>
              <a:rPr lang="en-US" u="none" dirty="0"/>
              <a:t> include need determinations for these beds.</a:t>
            </a:r>
            <a:endParaRPr lang="en-US" dirty="0"/>
          </a:p>
          <a:p>
            <a:endParaRPr lang="en-US" dirty="0"/>
          </a:p>
          <a:p>
            <a:pPr defTabSz="914125"/>
            <a:r>
              <a:rPr lang="en-US" dirty="0"/>
              <a:t>Let’s put things in a national perspective.  </a:t>
            </a:r>
          </a:p>
          <a:p>
            <a:pPr defTabSz="914125"/>
            <a:endParaRPr lang="en-US" dirty="0"/>
          </a:p>
          <a:p>
            <a:pPr defTabSz="914125"/>
            <a:r>
              <a:rPr lang="en-US" b="1" dirty="0"/>
              <a:t>2017 – National perspective</a:t>
            </a:r>
          </a:p>
          <a:p>
            <a:pPr defTabSz="914125"/>
            <a:r>
              <a:rPr lang="en-US" dirty="0"/>
              <a:t>On a national level, there appears to be room for improvement in our mental health system (which may indicate a need for more beds). These rankings (on the slide) also include consideration of outpatient services.  </a:t>
            </a:r>
          </a:p>
          <a:p>
            <a:pPr defTabSz="914125"/>
            <a:endParaRPr lang="en-US" dirty="0"/>
          </a:p>
          <a:p>
            <a:pPr defTabSz="914125"/>
            <a:r>
              <a:rPr lang="en-US" dirty="0"/>
              <a:t>Data Source for Rankings</a:t>
            </a:r>
            <a:r>
              <a:rPr lang="en-US" i="1" dirty="0"/>
              <a:t>: Mental Health America (</a:t>
            </a:r>
            <a:r>
              <a:rPr lang="en-US" dirty="0">
                <a:hlinkClick r:id="rId3"/>
              </a:rPr>
              <a:t>https://www.mhanational.org/issues/ranking-states</a:t>
            </a:r>
            <a:r>
              <a:rPr lang="en-US" dirty="0"/>
              <a:t>). Mental Health America’s m</a:t>
            </a:r>
            <a:r>
              <a:rPr lang="en-US" i="0" dirty="0"/>
              <a:t>ain data source is the National Survey on Drug Use and Health, which uses a modified SCID (Structured Clinical Interview for DSM-IV) to assess mental health issues. The study includes about 30,000 participants.</a:t>
            </a:r>
          </a:p>
          <a:p>
            <a:endParaRPr lang="en-US" i="1" dirty="0"/>
          </a:p>
          <a:p>
            <a:r>
              <a:rPr lang="en-US" b="1" i="0" dirty="0"/>
              <a:t>2012 Study in NC</a:t>
            </a:r>
            <a:endParaRPr lang="en-US" b="0" i="0" dirty="0"/>
          </a:p>
          <a:p>
            <a:r>
              <a:rPr lang="en-US" b="0" i="0" dirty="0"/>
              <a:t>Researchers at the Cecil G. </a:t>
            </a:r>
            <a:r>
              <a:rPr lang="en-US" b="0" i="0" dirty="0" err="1"/>
              <a:t>Sheps</a:t>
            </a:r>
            <a:r>
              <a:rPr lang="en-US" b="0" i="0" dirty="0"/>
              <a:t> Center for Health Services Research at UNC-Chapel Hill (and other organizations) conducted a simulation study that examined wait times and flow of patients into and out of a state hospital in NC. The resulting need for 250 beds (in 2012) noted that the new beds need not be in a state hospital, but could be at properly staffed acute care/community hospitals and perhaps include more intensive outpatient services </a:t>
            </a:r>
          </a:p>
          <a:p>
            <a:endParaRPr lang="en-US" b="0" i="0" dirty="0"/>
          </a:p>
          <a:p>
            <a:r>
              <a:rPr lang="en-US" b="0" i="0" dirty="0"/>
              <a:t>Source: La, E.M., Lich, K. H., Wells, R, et al. 2016. Increasing access to state psychiatric hospital beds: exploring supply-side solutions. </a:t>
            </a:r>
            <a:r>
              <a:rPr lang="en-US" b="0" i="1" dirty="0"/>
              <a:t>Psychiatric Services 67:5</a:t>
            </a:r>
            <a:r>
              <a:rPr lang="en-US" i="1" dirty="0"/>
              <a:t>.</a:t>
            </a:r>
            <a:endParaRPr lang="en-US" b="1" i="1" dirty="0"/>
          </a:p>
          <a:p>
            <a:endParaRPr lang="en-US" i="1" dirty="0"/>
          </a:p>
          <a:p>
            <a:endParaRPr lang="en-US" dirty="0"/>
          </a:p>
          <a:p>
            <a:endParaRPr lang="en-US" dirty="0"/>
          </a:p>
        </p:txBody>
      </p:sp>
      <p:sp>
        <p:nvSpPr>
          <p:cNvPr id="4" name="Slide Number Placeholder 3"/>
          <p:cNvSpPr>
            <a:spLocks noGrp="1"/>
          </p:cNvSpPr>
          <p:nvPr>
            <p:ph type="sldNum" sz="quarter" idx="5"/>
          </p:nvPr>
        </p:nvSpPr>
        <p:spPr/>
        <p:txBody>
          <a:bodyPr/>
          <a:lstStyle/>
          <a:p>
            <a:fld id="{A5C7B733-F6B3-456D-979F-9A3903B29F1B}" type="slidenum">
              <a:rPr lang="en-US" smtClean="0"/>
              <a:t>8</a:t>
            </a:fld>
            <a:endParaRPr lang="en-US"/>
          </a:p>
        </p:txBody>
      </p:sp>
    </p:spTree>
    <p:extLst>
      <p:ext uri="{BB962C8B-B14F-4D97-AF65-F5344CB8AC3E}">
        <p14:creationId xmlns:p14="http://schemas.microsoft.com/office/powerpoint/2010/main" val="2124132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768350"/>
            <a:ext cx="5573713" cy="3136900"/>
          </a:xfrm>
        </p:spPr>
      </p:sp>
      <p:sp>
        <p:nvSpPr>
          <p:cNvPr id="3" name="Notes Placeholder 2"/>
          <p:cNvSpPr>
            <a:spLocks noGrp="1"/>
          </p:cNvSpPr>
          <p:nvPr>
            <p:ph type="body" idx="1"/>
          </p:nvPr>
        </p:nvSpPr>
        <p:spPr>
          <a:xfrm>
            <a:off x="701517" y="4114800"/>
            <a:ext cx="5965097" cy="4611189"/>
          </a:xfrm>
        </p:spPr>
        <p:txBody>
          <a:bodyPr/>
          <a:lstStyle/>
          <a:p>
            <a:pPr defTabSz="914125"/>
            <a:r>
              <a:rPr lang="en-US" dirty="0"/>
              <a:t>The methodology produces needs based on the residence of patients in each LME-MCO, because it assumes that people are supposed to be able to obtain treatment in their home LME-MCO. If so, we might expect that the distribution of beds would reflect the population of the LME-MCOs. For adults, the distribution of beds across the state is fairly proportional. For children/adolescents, it is not. This maldistribution is not too concerning, though. The small number of child/adolescent beds makes it difficult to distribute them evenly across the state. There is greater concern about whether the actual number of child/adolescent beds is adequate.</a:t>
            </a:r>
          </a:p>
          <a:p>
            <a:pPr defTabSz="914125"/>
            <a:endParaRPr lang="en-US" dirty="0"/>
          </a:p>
          <a:p>
            <a:pPr defTabSz="914125"/>
            <a:r>
              <a:rPr lang="en-US" b="1" dirty="0"/>
              <a:t>What is the “right” number of beds per capita?</a:t>
            </a:r>
          </a:p>
          <a:p>
            <a:pPr defTabSz="914125"/>
            <a:endParaRPr lang="en-US" b="1" dirty="0"/>
          </a:p>
          <a:p>
            <a:pPr defTabSz="914125"/>
            <a:r>
              <a:rPr lang="en-US" dirty="0"/>
              <a:t>The number depends on the incidence, types, and severity of mental illness in the population. It is a moving target across time and place. Various sources show “appropriate” estimates of a need for between 10 and 40 beds per capita (per 100,000 population). Overall, NC has 22.7 beds capita (combined adult and children/adolescents). </a:t>
            </a:r>
          </a:p>
          <a:p>
            <a:pPr defTabSz="914125"/>
            <a:endParaRPr lang="en-US" dirty="0"/>
          </a:p>
          <a:p>
            <a:pPr defTabSz="914125"/>
            <a:r>
              <a:rPr lang="en-US" sz="1200" b="0" i="0" kern="1200" dirty="0">
                <a:solidFill>
                  <a:schemeClr val="tx1"/>
                </a:solidFill>
                <a:effectLst/>
                <a:latin typeface="+mn-lt"/>
                <a:ea typeface="+mn-ea"/>
                <a:cs typeface="+mn-cs"/>
              </a:rPr>
              <a:t>Here’s one point of view - from The Treatment Advocacy Center (TAC).</a:t>
            </a:r>
          </a:p>
          <a:p>
            <a:pPr lvl="1" defTabSz="914125"/>
            <a:r>
              <a:rPr lang="en-US" sz="1100" b="0" i="0" kern="1200" dirty="0">
                <a:solidFill>
                  <a:schemeClr val="tx1"/>
                </a:solidFill>
                <a:effectLst/>
                <a:latin typeface="+mn-lt"/>
                <a:ea typeface="+mn-ea"/>
                <a:cs typeface="+mn-cs"/>
              </a:rPr>
              <a:t>In 2008, TAC published a study that included a safe minimum number of public beds for adequate psychiatric services per 100,000 populations. Estimates were solicited “from 15 experts on psychiatric care in the US, [including] individuals who have run private and state psychiatric hospitals, county mental health programs, and experts on serious psychiatric disorders.” Participating experts were asked to estimate beds for adults, children and forensic (criminal justice-involved) patients. An estimated range of 40-60 public psychiatric beds per 100,000 people emerged, with a consensus around 50 beds per 100,000 population.  (</a:t>
            </a:r>
            <a:r>
              <a:rPr lang="en-US" sz="1100" dirty="0">
                <a:hlinkClick r:id="rId3"/>
              </a:rPr>
              <a:t>https://www.treatmentadvocacycenter.org/storage/documents/backgrounders/bed-supply-need-per-capita.pdf</a:t>
            </a:r>
            <a:r>
              <a:rPr lang="en-US" sz="1100" dirty="0"/>
              <a:t>)</a:t>
            </a:r>
          </a:p>
        </p:txBody>
      </p:sp>
      <p:sp>
        <p:nvSpPr>
          <p:cNvPr id="4" name="Slide Number Placeholder 3"/>
          <p:cNvSpPr>
            <a:spLocks noGrp="1"/>
          </p:cNvSpPr>
          <p:nvPr>
            <p:ph type="sldNum" sz="quarter" idx="5"/>
          </p:nvPr>
        </p:nvSpPr>
        <p:spPr/>
        <p:txBody>
          <a:bodyPr/>
          <a:lstStyle/>
          <a:p>
            <a:fld id="{A5C7B733-F6B3-456D-979F-9A3903B29F1B}" type="slidenum">
              <a:rPr lang="en-US" smtClean="0"/>
              <a:t>9</a:t>
            </a:fld>
            <a:endParaRPr lang="en-US"/>
          </a:p>
        </p:txBody>
      </p:sp>
    </p:spTree>
    <p:extLst>
      <p:ext uri="{BB962C8B-B14F-4D97-AF65-F5344CB8AC3E}">
        <p14:creationId xmlns:p14="http://schemas.microsoft.com/office/powerpoint/2010/main" val="24039034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580910729"/>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099323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905705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784F1B49-897E-46D6-A638-4D6B68475D5C}"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665358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638769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554394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3859293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700542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1714A78-5E81-44EC-ACAE-DB744A482F6B}" type="datetimeFigureOut">
              <a:rPr lang="en-US" smtClean="0"/>
              <a:t>4/21/2020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84F1B49-897E-46D6-A638-4D6B68475D5C}" type="slidenum">
              <a:rPr lang="en-US" smtClean="0"/>
              <a:t>‹#›</a:t>
            </a:fld>
            <a:endParaRPr lang="en-US" dirty="0"/>
          </a:p>
        </p:txBody>
      </p:sp>
    </p:spTree>
    <p:extLst>
      <p:ext uri="{BB962C8B-B14F-4D97-AF65-F5344CB8AC3E}">
        <p14:creationId xmlns:p14="http://schemas.microsoft.com/office/powerpoint/2010/main" val="19124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215741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8767832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4224629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3404528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102542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1566308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237234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1714A78-5E81-44EC-ACAE-DB744A482F6B}" type="datetimeFigureOut">
              <a:rPr lang="en-US" smtClean="0"/>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84F1B49-897E-46D6-A638-4D6B68475D5C}" type="slidenum">
              <a:rPr lang="en-US" smtClean="0"/>
              <a:t>‹#›</a:t>
            </a:fld>
            <a:endParaRPr lang="en-US" dirty="0"/>
          </a:p>
        </p:txBody>
      </p:sp>
    </p:spTree>
    <p:extLst>
      <p:ext uri="{BB962C8B-B14F-4D97-AF65-F5344CB8AC3E}">
        <p14:creationId xmlns:p14="http://schemas.microsoft.com/office/powerpoint/2010/main" val="939989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1714A78-5E81-44EC-ACAE-DB744A482F6B}" type="datetimeFigureOut">
              <a:rPr lang="en-US" smtClean="0"/>
              <a:t>4/21/2020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84F1B49-897E-46D6-A638-4D6B68475D5C}" type="slidenum">
              <a:rPr lang="en-US" smtClean="0"/>
              <a:t>‹#›</a:t>
            </a:fld>
            <a:endParaRPr lang="en-US" dirty="0"/>
          </a:p>
        </p:txBody>
      </p:sp>
    </p:spTree>
    <p:extLst>
      <p:ext uri="{BB962C8B-B14F-4D97-AF65-F5344CB8AC3E}">
        <p14:creationId xmlns:p14="http://schemas.microsoft.com/office/powerpoint/2010/main" val="1055588957"/>
      </p:ext>
    </p:extLst>
  </p:cSld>
  <p:clrMap bg1="dk1" tx1="lt1" bg2="dk2" tx2="lt2" accent1="accent1" accent2="accent2" accent3="accent3" accent4="accent4" accent5="accent5" accent6="accent6" hlink="hlink" folHlink="folHlink"/>
  <p:sldLayoutIdLst>
    <p:sldLayoutId id="2147484545" r:id="rId1"/>
    <p:sldLayoutId id="2147484546" r:id="rId2"/>
    <p:sldLayoutId id="2147484547" r:id="rId3"/>
    <p:sldLayoutId id="2147484548" r:id="rId4"/>
    <p:sldLayoutId id="2147484549" r:id="rId5"/>
    <p:sldLayoutId id="2147484550" r:id="rId6"/>
    <p:sldLayoutId id="2147484551" r:id="rId7"/>
    <p:sldLayoutId id="2147484552" r:id="rId8"/>
    <p:sldLayoutId id="2147484553" r:id="rId9"/>
    <p:sldLayoutId id="2147484554" r:id="rId10"/>
    <p:sldLayoutId id="2147484555" r:id="rId11"/>
    <p:sldLayoutId id="2147484556" r:id="rId12"/>
    <p:sldLayoutId id="2147484557" r:id="rId13"/>
    <p:sldLayoutId id="2147484558" r:id="rId14"/>
    <p:sldLayoutId id="2147484559" r:id="rId15"/>
    <p:sldLayoutId id="2147484560" r:id="rId16"/>
    <p:sldLayoutId id="2147484561"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DHSR.SMFP.Petitions-Comments@dhhs.nc.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amy.craddock@dhhs.nc.gov"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DHSR.SMFP.Petitions-Comments@dhhs.nc.gov"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t>Review of Psychiatric and Substance Use Disorder</a:t>
            </a:r>
            <a:br>
              <a:rPr lang="en-US" sz="2800" dirty="0"/>
            </a:br>
            <a:r>
              <a:rPr lang="en-US" sz="2800" dirty="0"/>
              <a:t>Bed Need Methodologies in the </a:t>
            </a:r>
            <a:br>
              <a:rPr lang="en-US" sz="2800" dirty="0"/>
            </a:br>
            <a:r>
              <a:rPr lang="en-US" sz="2800" dirty="0"/>
              <a:t>State Medical Facilities Plan</a:t>
            </a:r>
          </a:p>
        </p:txBody>
      </p:sp>
      <p:sp>
        <p:nvSpPr>
          <p:cNvPr id="3" name="Subtitle 2"/>
          <p:cNvSpPr>
            <a:spLocks noGrp="1"/>
          </p:cNvSpPr>
          <p:nvPr>
            <p:ph type="subTitle" idx="1"/>
          </p:nvPr>
        </p:nvSpPr>
        <p:spPr>
          <a:xfrm>
            <a:off x="680322" y="4394039"/>
            <a:ext cx="8144134" cy="1750087"/>
          </a:xfrm>
        </p:spPr>
        <p:txBody>
          <a:bodyPr>
            <a:normAutofit/>
          </a:bodyPr>
          <a:lstStyle/>
          <a:p>
            <a:r>
              <a:rPr lang="en-US" dirty="0"/>
              <a:t>April 2020</a:t>
            </a:r>
          </a:p>
          <a:p>
            <a:r>
              <a:rPr lang="en-US" dirty="0"/>
              <a:t>Prepared for: State Health Coordinating Council,</a:t>
            </a:r>
          </a:p>
          <a:p>
            <a:r>
              <a:rPr lang="en-US" dirty="0"/>
              <a:t>Long-Term and Behavioral Health Committee</a:t>
            </a:r>
          </a:p>
          <a:p>
            <a:r>
              <a:rPr lang="en-US" dirty="0"/>
              <a:t>Prepared by: Healthcare Planning &amp; Certificate of Need Section</a:t>
            </a:r>
          </a:p>
        </p:txBody>
      </p:sp>
    </p:spTree>
    <p:extLst>
      <p:ext uri="{BB962C8B-B14F-4D97-AF65-F5344CB8AC3E}">
        <p14:creationId xmlns:p14="http://schemas.microsoft.com/office/powerpoint/2010/main" val="6036435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Current Methodology</a:t>
            </a:r>
            <a:endParaRPr lang="en-US" dirty="0"/>
          </a:p>
        </p:txBody>
      </p:sp>
      <p:sp>
        <p:nvSpPr>
          <p:cNvPr id="18" name="Content Placeholder 2"/>
          <p:cNvSpPr>
            <a:spLocks noGrp="1"/>
          </p:cNvSpPr>
          <p:nvPr>
            <p:ph idx="1"/>
          </p:nvPr>
        </p:nvSpPr>
        <p:spPr>
          <a:xfrm>
            <a:off x="680321" y="2084210"/>
            <a:ext cx="9891426" cy="4208306"/>
          </a:xfrm>
        </p:spPr>
        <p:txBody>
          <a:bodyPr>
            <a:normAutofit fontScale="92500" lnSpcReduction="20000"/>
          </a:bodyPr>
          <a:lstStyle/>
          <a:p>
            <a:r>
              <a:rPr lang="en-US" dirty="0"/>
              <a:t>Service (catchment) area is LME-MCO</a:t>
            </a:r>
          </a:p>
          <a:p>
            <a:pPr lvl="1"/>
            <a:r>
              <a:rPr lang="en-US" dirty="0"/>
              <a:t>Area for which needs are projected</a:t>
            </a:r>
          </a:p>
          <a:p>
            <a:r>
              <a:rPr lang="en-US" dirty="0"/>
              <a:t>75% is optimum occupancy to achieve before methodology calculates a need for additional beds</a:t>
            </a:r>
          </a:p>
          <a:p>
            <a:r>
              <a:rPr lang="en-US" dirty="0"/>
              <a:t>Calculations project need 4 years beyond the reporting year</a:t>
            </a:r>
          </a:p>
          <a:p>
            <a:pPr lvl="1"/>
            <a:r>
              <a:rPr lang="en-US" dirty="0"/>
              <a:t>Data reported for 2018 is projected to 2022 (“projection year”)</a:t>
            </a:r>
          </a:p>
          <a:p>
            <a:r>
              <a:rPr lang="en-US" dirty="0"/>
              <a:t>Planning inventory</a:t>
            </a:r>
          </a:p>
          <a:p>
            <a:pPr lvl="1"/>
            <a:r>
              <a:rPr lang="en-US" dirty="0"/>
              <a:t>Licensed beds in psychiatric hospitals and in units of acute care hospitals</a:t>
            </a:r>
          </a:p>
          <a:p>
            <a:pPr lvl="1"/>
            <a:r>
              <a:rPr lang="en-US" dirty="0"/>
              <a:t>CON-approved beds not yet licensed</a:t>
            </a:r>
          </a:p>
          <a:p>
            <a:pPr lvl="1"/>
            <a:r>
              <a:rPr lang="en-US" dirty="0"/>
              <a:t>Includes licensed beds that may not be operational/staffed</a:t>
            </a:r>
          </a:p>
          <a:p>
            <a:r>
              <a:rPr lang="en-US" dirty="0"/>
              <a:t>Days of care (DOC) </a:t>
            </a:r>
            <a:r>
              <a:rPr lang="en-US" b="1" i="1" dirty="0">
                <a:solidFill>
                  <a:schemeClr val="accent3"/>
                </a:solidFill>
              </a:rPr>
              <a:t>by patient’s LME-MCO of residence </a:t>
            </a:r>
            <a:r>
              <a:rPr lang="en-US" dirty="0"/>
              <a:t>is basis for utilization</a:t>
            </a:r>
          </a:p>
          <a:p>
            <a:r>
              <a:rPr lang="en-US" dirty="0"/>
              <a:t>Separate methodologies for adults and children/adolescents, but calculations are the same</a:t>
            </a:r>
          </a:p>
          <a:p>
            <a:endParaRPr lang="en-US" dirty="0"/>
          </a:p>
          <a:p>
            <a:endParaRPr lang="en-US" dirty="0"/>
          </a:p>
        </p:txBody>
      </p:sp>
    </p:spTree>
    <p:extLst>
      <p:ext uri="{BB962C8B-B14F-4D97-AF65-F5344CB8AC3E}">
        <p14:creationId xmlns:p14="http://schemas.microsoft.com/office/powerpoint/2010/main" val="1931348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Calculations</a:t>
            </a:r>
          </a:p>
        </p:txBody>
      </p:sp>
      <p:sp>
        <p:nvSpPr>
          <p:cNvPr id="3" name="Content Placeholder 2"/>
          <p:cNvSpPr>
            <a:spLocks noGrp="1"/>
          </p:cNvSpPr>
          <p:nvPr>
            <p:ph idx="1"/>
          </p:nvPr>
        </p:nvSpPr>
        <p:spPr>
          <a:xfrm>
            <a:off x="680321" y="2336872"/>
            <a:ext cx="9811216" cy="4128095"/>
          </a:xfrm>
        </p:spPr>
        <p:txBody>
          <a:bodyPr>
            <a:normAutofit fontScale="92500" lnSpcReduction="10000"/>
          </a:bodyPr>
          <a:lstStyle/>
          <a:p>
            <a:r>
              <a:rPr lang="en-US" dirty="0"/>
              <a:t>Calculate DOC for reporting year </a:t>
            </a:r>
          </a:p>
          <a:p>
            <a:pPr lvl="1"/>
            <a:r>
              <a:rPr lang="en-US" dirty="0"/>
              <a:t>DOC in licensed beds in psychiatric facilities/units</a:t>
            </a:r>
          </a:p>
          <a:p>
            <a:pPr lvl="1"/>
            <a:r>
              <a:rPr lang="en-US" dirty="0"/>
              <a:t>DOC in “standard” beds in acute care hospitals</a:t>
            </a:r>
          </a:p>
          <a:p>
            <a:pPr lvl="1"/>
            <a:r>
              <a:rPr lang="en-US" dirty="0"/>
              <a:t>Not multi-day stays in EDs</a:t>
            </a:r>
          </a:p>
          <a:p>
            <a:r>
              <a:rPr lang="en-US" dirty="0"/>
              <a:t>Calculate DOC for projection year </a:t>
            </a:r>
          </a:p>
          <a:p>
            <a:pPr lvl="1"/>
            <a:r>
              <a:rPr lang="en-US" dirty="0"/>
              <a:t>Multiply DOC by projection year population</a:t>
            </a:r>
          </a:p>
          <a:p>
            <a:pPr lvl="1"/>
            <a:r>
              <a:rPr lang="en-US" dirty="0"/>
              <a:t>Divide by reporting year population</a:t>
            </a:r>
          </a:p>
          <a:p>
            <a:r>
              <a:rPr lang="en-US" dirty="0"/>
              <a:t>Calculate number of beds needed for projection year</a:t>
            </a:r>
          </a:p>
          <a:p>
            <a:pPr lvl="1"/>
            <a:r>
              <a:rPr lang="en-US" dirty="0"/>
              <a:t>Divide DOC for projection year by 75%</a:t>
            </a:r>
          </a:p>
          <a:p>
            <a:r>
              <a:rPr lang="en-US" dirty="0"/>
              <a:t>Calculate need determination</a:t>
            </a:r>
          </a:p>
          <a:p>
            <a:pPr lvl="1"/>
            <a:r>
              <a:rPr lang="en-US" dirty="0"/>
              <a:t>Subtract number of beds needed for projection year from number of beds in planning inventory </a:t>
            </a:r>
          </a:p>
          <a:p>
            <a:endParaRPr lang="en-US" dirty="0"/>
          </a:p>
          <a:p>
            <a:endParaRPr lang="en-US" dirty="0"/>
          </a:p>
        </p:txBody>
      </p:sp>
    </p:spTree>
    <p:extLst>
      <p:ext uri="{BB962C8B-B14F-4D97-AF65-F5344CB8AC3E}">
        <p14:creationId xmlns:p14="http://schemas.microsoft.com/office/powerpoint/2010/main" val="2409758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Considerations in Assessing Current Methodology</a:t>
            </a:r>
          </a:p>
        </p:txBody>
      </p:sp>
      <p:sp>
        <p:nvSpPr>
          <p:cNvPr id="3" name="Content Placeholder 2"/>
          <p:cNvSpPr>
            <a:spLocks noGrp="1"/>
          </p:cNvSpPr>
          <p:nvPr>
            <p:ph idx="1"/>
          </p:nvPr>
        </p:nvSpPr>
        <p:spPr/>
        <p:txBody>
          <a:bodyPr/>
          <a:lstStyle/>
          <a:p>
            <a:r>
              <a:rPr lang="en-US" dirty="0"/>
              <a:t>Principles and assumptions</a:t>
            </a:r>
          </a:p>
          <a:p>
            <a:r>
              <a:rPr lang="en-US" dirty="0"/>
              <a:t>Bed availability in relation to population</a:t>
            </a:r>
          </a:p>
          <a:p>
            <a:r>
              <a:rPr lang="en-US" dirty="0"/>
              <a:t>Bed utilization</a:t>
            </a:r>
          </a:p>
          <a:p>
            <a:r>
              <a:rPr lang="en-US" dirty="0"/>
              <a:t>Patient migration out of home LME-MCO</a:t>
            </a:r>
          </a:p>
        </p:txBody>
      </p:sp>
    </p:spTree>
    <p:extLst>
      <p:ext uri="{BB962C8B-B14F-4D97-AF65-F5344CB8AC3E}">
        <p14:creationId xmlns:p14="http://schemas.microsoft.com/office/powerpoint/2010/main" val="2039490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16DAD-9704-4DE2-BD84-2A153D1155EB}"/>
              </a:ext>
            </a:extLst>
          </p:cNvPr>
          <p:cNvSpPr>
            <a:spLocks noGrp="1"/>
          </p:cNvSpPr>
          <p:nvPr>
            <p:ph type="title"/>
          </p:nvPr>
        </p:nvSpPr>
        <p:spPr/>
        <p:txBody>
          <a:bodyPr/>
          <a:lstStyle/>
          <a:p>
            <a:r>
              <a:rPr lang="en-US" dirty="0"/>
              <a:t>Principles and Assumptions of the Methodology</a:t>
            </a:r>
          </a:p>
        </p:txBody>
      </p:sp>
      <p:sp>
        <p:nvSpPr>
          <p:cNvPr id="4" name="Text Placeholder 3">
            <a:extLst>
              <a:ext uri="{FF2B5EF4-FFF2-40B4-BE49-F238E27FC236}">
                <a16:creationId xmlns:a16="http://schemas.microsoft.com/office/drawing/2014/main" id="{4C6ACBA1-4F7A-42C2-93FA-8A65138532D3}"/>
              </a:ext>
            </a:extLst>
          </p:cNvPr>
          <p:cNvSpPr>
            <a:spLocks noGrp="1"/>
          </p:cNvSpPr>
          <p:nvPr>
            <p:ph type="body" idx="1"/>
          </p:nvPr>
        </p:nvSpPr>
        <p:spPr>
          <a:xfrm>
            <a:off x="680319" y="2064157"/>
            <a:ext cx="4472327" cy="693135"/>
          </a:xfrm>
        </p:spPr>
        <p:txBody>
          <a:bodyPr/>
          <a:lstStyle/>
          <a:p>
            <a:r>
              <a:rPr lang="en-US" dirty="0">
                <a:solidFill>
                  <a:schemeClr val="accent3"/>
                </a:solidFill>
              </a:rPr>
              <a:t>Principles</a:t>
            </a:r>
          </a:p>
        </p:txBody>
      </p:sp>
      <p:sp>
        <p:nvSpPr>
          <p:cNvPr id="3" name="Content Placeholder 2">
            <a:extLst>
              <a:ext uri="{FF2B5EF4-FFF2-40B4-BE49-F238E27FC236}">
                <a16:creationId xmlns:a16="http://schemas.microsoft.com/office/drawing/2014/main" id="{CD640DC4-8FDF-4DF9-93FA-76A628DB46BF}"/>
              </a:ext>
            </a:extLst>
          </p:cNvPr>
          <p:cNvSpPr>
            <a:spLocks noGrp="1"/>
          </p:cNvSpPr>
          <p:nvPr>
            <p:ph sz="half" idx="2"/>
          </p:nvPr>
        </p:nvSpPr>
        <p:spPr>
          <a:xfrm>
            <a:off x="680319" y="2757292"/>
            <a:ext cx="4698355" cy="3707676"/>
          </a:xfrm>
        </p:spPr>
        <p:txBody>
          <a:bodyPr>
            <a:noAutofit/>
          </a:bodyPr>
          <a:lstStyle/>
          <a:p>
            <a:r>
              <a:rPr lang="en-US" sz="2000" dirty="0"/>
              <a:t>Inpatient beds provide more than stabilization but less than long-term institutionalization (less than 60 days).</a:t>
            </a:r>
          </a:p>
          <a:p>
            <a:r>
              <a:rPr lang="en-US" sz="2000" dirty="0"/>
              <a:t>Admission to community-based facility is preferable to admission to state facility for people in acute distress.</a:t>
            </a:r>
          </a:p>
          <a:p>
            <a:r>
              <a:rPr lang="en-US" sz="2000" dirty="0"/>
              <a:t>Continuum of services should be provided.</a:t>
            </a:r>
          </a:p>
          <a:p>
            <a:r>
              <a:rPr lang="en-US" sz="2000" dirty="0"/>
              <a:t>Separate units for of adult and child/adolescent patients.</a:t>
            </a:r>
          </a:p>
          <a:p>
            <a:endParaRPr lang="en-US" sz="2000" dirty="0"/>
          </a:p>
        </p:txBody>
      </p:sp>
      <p:sp>
        <p:nvSpPr>
          <p:cNvPr id="5" name="Text Placeholder 4">
            <a:extLst>
              <a:ext uri="{FF2B5EF4-FFF2-40B4-BE49-F238E27FC236}">
                <a16:creationId xmlns:a16="http://schemas.microsoft.com/office/drawing/2014/main" id="{A012C06E-3A60-459E-AC7F-D7502606B627}"/>
              </a:ext>
            </a:extLst>
          </p:cNvPr>
          <p:cNvSpPr>
            <a:spLocks noGrp="1"/>
          </p:cNvSpPr>
          <p:nvPr>
            <p:ph type="body" sz="quarter" idx="3"/>
          </p:nvPr>
        </p:nvSpPr>
        <p:spPr>
          <a:xfrm>
            <a:off x="5594120" y="2064157"/>
            <a:ext cx="4474028" cy="692076"/>
          </a:xfrm>
        </p:spPr>
        <p:txBody>
          <a:bodyPr/>
          <a:lstStyle/>
          <a:p>
            <a:r>
              <a:rPr lang="en-US" dirty="0">
                <a:solidFill>
                  <a:schemeClr val="accent3"/>
                </a:solidFill>
              </a:rPr>
              <a:t>Assumptions</a:t>
            </a:r>
          </a:p>
        </p:txBody>
      </p:sp>
      <p:sp>
        <p:nvSpPr>
          <p:cNvPr id="6" name="Content Placeholder 5">
            <a:extLst>
              <a:ext uri="{FF2B5EF4-FFF2-40B4-BE49-F238E27FC236}">
                <a16:creationId xmlns:a16="http://schemas.microsoft.com/office/drawing/2014/main" id="{3C5EE24A-90EF-476E-ABDB-F113A52C170C}"/>
              </a:ext>
            </a:extLst>
          </p:cNvPr>
          <p:cNvSpPr>
            <a:spLocks noGrp="1"/>
          </p:cNvSpPr>
          <p:nvPr>
            <p:ph sz="quarter" idx="4"/>
          </p:nvPr>
        </p:nvSpPr>
        <p:spPr>
          <a:xfrm>
            <a:off x="5594120" y="2757292"/>
            <a:ext cx="5122006" cy="3707676"/>
          </a:xfrm>
        </p:spPr>
        <p:txBody>
          <a:bodyPr>
            <a:noAutofit/>
          </a:bodyPr>
          <a:lstStyle/>
          <a:p>
            <a:r>
              <a:rPr lang="en-US" sz="2000" dirty="0"/>
              <a:t>Patients should be able to get services near their LME-MCO of residence. </a:t>
            </a:r>
          </a:p>
          <a:p>
            <a:r>
              <a:rPr lang="en-US" sz="2000" dirty="0"/>
              <a:t>75% is optimum occupancy </a:t>
            </a:r>
          </a:p>
          <a:p>
            <a:r>
              <a:rPr lang="en-US" sz="2000" dirty="0"/>
              <a:t>Project needs 4 years beyond reporting year to allow for time to develop new beds</a:t>
            </a:r>
          </a:p>
          <a:p>
            <a:endParaRPr lang="en-US" sz="2000" dirty="0"/>
          </a:p>
        </p:txBody>
      </p:sp>
    </p:spTree>
    <p:extLst>
      <p:ext uri="{BB962C8B-B14F-4D97-AF65-F5344CB8AC3E}">
        <p14:creationId xmlns:p14="http://schemas.microsoft.com/office/powerpoint/2010/main" val="2063509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9848" y="5122426"/>
            <a:ext cx="10210862" cy="1065690"/>
          </a:xfrm>
        </p:spPr>
        <p:txBody>
          <a:bodyPr vert="horz" lIns="91440" tIns="45720" rIns="91440" bIns="45720" rtlCol="0" anchor="b">
            <a:noAutofit/>
          </a:bodyPr>
          <a:lstStyle/>
          <a:p>
            <a:r>
              <a:rPr lang="en-US" spc="-100" dirty="0"/>
              <a:t>Table 2. Facility Bed Utilization by LME-MCO, 2018</a:t>
            </a:r>
          </a:p>
        </p:txBody>
      </p:sp>
      <p:graphicFrame>
        <p:nvGraphicFramePr>
          <p:cNvPr id="4" name="Content Placeholder 3">
            <a:extLst>
              <a:ext uri="{FF2B5EF4-FFF2-40B4-BE49-F238E27FC236}">
                <a16:creationId xmlns:a16="http://schemas.microsoft.com/office/drawing/2014/main" id="{A794ACFF-60E5-4C48-9BD6-662DCF40B454}"/>
              </a:ext>
            </a:extLst>
          </p:cNvPr>
          <p:cNvGraphicFramePr>
            <a:graphicFrameLocks noGrp="1"/>
          </p:cNvGraphicFramePr>
          <p:nvPr>
            <p:ph idx="1"/>
            <p:extLst>
              <p:ext uri="{D42A27DB-BD31-4B8C-83A1-F6EECF244321}">
                <p14:modId xmlns:p14="http://schemas.microsoft.com/office/powerpoint/2010/main" val="2449793038"/>
              </p:ext>
            </p:extLst>
          </p:nvPr>
        </p:nvGraphicFramePr>
        <p:xfrm>
          <a:off x="1573620" y="632658"/>
          <a:ext cx="8910080" cy="4489768"/>
        </p:xfrm>
        <a:graphic>
          <a:graphicData uri="http://schemas.openxmlformats.org/drawingml/2006/table">
            <a:tbl>
              <a:tblPr firstRow="1" bandRow="1">
                <a:tableStyleId>{5C22544A-7EE6-4342-B048-85BDC9FD1C3A}</a:tableStyleId>
              </a:tblPr>
              <a:tblGrid>
                <a:gridCol w="1782016">
                  <a:extLst>
                    <a:ext uri="{9D8B030D-6E8A-4147-A177-3AD203B41FA5}">
                      <a16:colId xmlns:a16="http://schemas.microsoft.com/office/drawing/2014/main" val="3572621170"/>
                    </a:ext>
                  </a:extLst>
                </a:gridCol>
                <a:gridCol w="1782016">
                  <a:extLst>
                    <a:ext uri="{9D8B030D-6E8A-4147-A177-3AD203B41FA5}">
                      <a16:colId xmlns:a16="http://schemas.microsoft.com/office/drawing/2014/main" val="1435611973"/>
                    </a:ext>
                  </a:extLst>
                </a:gridCol>
                <a:gridCol w="1782016">
                  <a:extLst>
                    <a:ext uri="{9D8B030D-6E8A-4147-A177-3AD203B41FA5}">
                      <a16:colId xmlns:a16="http://schemas.microsoft.com/office/drawing/2014/main" val="2360386029"/>
                    </a:ext>
                  </a:extLst>
                </a:gridCol>
                <a:gridCol w="1782016">
                  <a:extLst>
                    <a:ext uri="{9D8B030D-6E8A-4147-A177-3AD203B41FA5}">
                      <a16:colId xmlns:a16="http://schemas.microsoft.com/office/drawing/2014/main" val="141137836"/>
                    </a:ext>
                  </a:extLst>
                </a:gridCol>
                <a:gridCol w="1782016">
                  <a:extLst>
                    <a:ext uri="{9D8B030D-6E8A-4147-A177-3AD203B41FA5}">
                      <a16:colId xmlns:a16="http://schemas.microsoft.com/office/drawing/2014/main" val="1924339089"/>
                    </a:ext>
                  </a:extLst>
                </a:gridCol>
              </a:tblGrid>
              <a:tr h="422148">
                <a:tc rowSpan="2">
                  <a:txBody>
                    <a:bodyPr/>
                    <a:lstStyle/>
                    <a:p>
                      <a:pPr algn="ctr"/>
                      <a:r>
                        <a:rPr lang="en-US" sz="2000"/>
                        <a:t>LME-MCO</a:t>
                      </a:r>
                      <a:endParaRPr lang="en-US" sz="2000" dirty="0"/>
                    </a:p>
                  </a:txBody>
                  <a:tcPr marL="56233" marR="56233" marT="40418" marB="40418" anchor="ctr"/>
                </a:tc>
                <a:tc gridSpan="2">
                  <a:txBody>
                    <a:bodyPr/>
                    <a:lstStyle/>
                    <a:p>
                      <a:pPr algn="ctr"/>
                      <a:r>
                        <a:rPr lang="en-US" sz="2000"/>
                        <a:t>Adult</a:t>
                      </a:r>
                      <a:endParaRPr lang="en-US" sz="2000" dirty="0"/>
                    </a:p>
                  </a:txBody>
                  <a:tcPr marL="56233" marR="56233" marT="40418" marB="40418" anchor="ctr"/>
                </a:tc>
                <a:tc hMerge="1">
                  <a:txBody>
                    <a:bodyPr/>
                    <a:lstStyle/>
                    <a:p>
                      <a:pPr algn="ctr"/>
                      <a:endParaRPr lang="en-US" sz="2000" dirty="0"/>
                    </a:p>
                  </a:txBody>
                  <a:tcPr marL="56233" marR="56233" marT="40418" marB="40418" anchor="ctr"/>
                </a:tc>
                <a:tc gridSpan="2">
                  <a:txBody>
                    <a:bodyPr/>
                    <a:lstStyle/>
                    <a:p>
                      <a:pPr algn="ctr"/>
                      <a:r>
                        <a:rPr lang="en-US" sz="2000"/>
                        <a:t>Child/Adolescent</a:t>
                      </a:r>
                      <a:endParaRPr lang="en-US" sz="2000" dirty="0"/>
                    </a:p>
                  </a:txBody>
                  <a:tcPr marL="56233" marR="56233" marT="40418" marB="40418" anchor="ctr"/>
                </a:tc>
                <a:tc hMerge="1">
                  <a:txBody>
                    <a:bodyPr/>
                    <a:lstStyle/>
                    <a:p>
                      <a:pPr algn="ctr"/>
                      <a:endParaRPr lang="en-US" sz="2000" dirty="0"/>
                    </a:p>
                  </a:txBody>
                  <a:tcPr marL="56233" marR="56233" marT="40418" marB="40418" anchor="ctr"/>
                </a:tc>
                <a:extLst>
                  <a:ext uri="{0D108BD9-81ED-4DB2-BD59-A6C34878D82A}">
                    <a16:rowId xmlns:a16="http://schemas.microsoft.com/office/drawing/2014/main" val="305863655"/>
                  </a:ext>
                </a:extLst>
              </a:tr>
              <a:tr h="422148">
                <a:tc vMerge="1">
                  <a:txBody>
                    <a:bodyPr/>
                    <a:lstStyle/>
                    <a:p>
                      <a:pPr algn="ctr"/>
                      <a:endParaRPr lang="en-US" sz="2000" dirty="0"/>
                    </a:p>
                  </a:txBody>
                  <a:tcPr marL="56233" marR="56233" marT="40418" marB="40418" anchor="ctr"/>
                </a:tc>
                <a:tc>
                  <a:txBody>
                    <a:bodyPr/>
                    <a:lstStyle/>
                    <a:p>
                      <a:pPr algn="l"/>
                      <a:r>
                        <a:rPr lang="en-US" sz="2000" b="1" dirty="0"/>
                        <a:t>     Beds</a:t>
                      </a:r>
                    </a:p>
                  </a:txBody>
                  <a:tcPr marL="56233" marR="56233" marT="40418" marB="40418" anchor="ctr"/>
                </a:tc>
                <a:tc>
                  <a:txBody>
                    <a:bodyPr/>
                    <a:lstStyle/>
                    <a:p>
                      <a:pPr algn="ctr"/>
                      <a:r>
                        <a:rPr lang="en-US" sz="2000" b="1"/>
                        <a:t>% Total Utilization</a:t>
                      </a:r>
                      <a:endParaRPr lang="en-US" sz="2000" b="1" dirty="0"/>
                    </a:p>
                  </a:txBody>
                  <a:tcPr marL="56233" marR="56233" marT="40418" marB="40418" anchor="ctr"/>
                </a:tc>
                <a:tc>
                  <a:txBody>
                    <a:bodyPr/>
                    <a:lstStyle/>
                    <a:p>
                      <a:pPr algn="l"/>
                      <a:r>
                        <a:rPr lang="en-US" sz="2000" b="1" dirty="0"/>
                        <a:t>      Beds</a:t>
                      </a:r>
                    </a:p>
                  </a:txBody>
                  <a:tcPr marL="56233" marR="56233" marT="40418" marB="40418" anchor="ctr"/>
                </a:tc>
                <a:tc>
                  <a:txBody>
                    <a:bodyPr/>
                    <a:lstStyle/>
                    <a:p>
                      <a:pPr algn="ctr"/>
                      <a:r>
                        <a:rPr lang="en-US" sz="2000" b="1"/>
                        <a:t>% Total Utilization</a:t>
                      </a:r>
                      <a:endParaRPr lang="en-US" sz="2000" b="1" dirty="0"/>
                    </a:p>
                  </a:txBody>
                  <a:tcPr marL="56233" marR="56233" marT="40418" marB="40418" anchor="ctr"/>
                </a:tc>
                <a:extLst>
                  <a:ext uri="{0D108BD9-81ED-4DB2-BD59-A6C34878D82A}">
                    <a16:rowId xmlns:a16="http://schemas.microsoft.com/office/drawing/2014/main" val="4106062510"/>
                  </a:ext>
                </a:extLst>
              </a:tr>
              <a:tr h="422148">
                <a:tc>
                  <a:txBody>
                    <a:bodyPr/>
                    <a:lstStyle/>
                    <a:p>
                      <a:r>
                        <a:rPr lang="en-US" sz="2000"/>
                        <a:t>Alliance</a:t>
                      </a:r>
                      <a:endParaRPr lang="en-US" sz="2000" dirty="0"/>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a:effectLst/>
                        </a:rPr>
                        <a:t>	382</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67%</a:t>
                      </a:r>
                      <a:endParaRPr lang="en-US" sz="2000"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dirty="0">
                          <a:effectLst/>
                        </a:rPr>
                        <a:t>	92</a:t>
                      </a:r>
                      <a:endParaRPr lang="en-US" sz="2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70478" marR="70478" marT="0" marB="0" anchor="ctr"/>
                </a:tc>
                <a:tc>
                  <a:txBody>
                    <a:bodyPr/>
                    <a:lstStyle/>
                    <a:p>
                      <a:pPr>
                        <a:tabLst>
                          <a:tab pos="974725" algn="dec"/>
                        </a:tabLst>
                      </a:pPr>
                      <a:r>
                        <a:rPr lang="en-US" sz="2000"/>
                        <a:t>	132%</a:t>
                      </a:r>
                      <a:endParaRPr lang="en-US" sz="2000" dirty="0"/>
                    </a:p>
                  </a:txBody>
                  <a:tcPr marL="56233" marR="56233" marT="40418" marB="40418" anchor="ctr"/>
                </a:tc>
                <a:extLst>
                  <a:ext uri="{0D108BD9-81ED-4DB2-BD59-A6C34878D82A}">
                    <a16:rowId xmlns:a16="http://schemas.microsoft.com/office/drawing/2014/main" val="1735232711"/>
                  </a:ext>
                </a:extLst>
              </a:tr>
              <a:tr h="422148">
                <a:tc>
                  <a:txBody>
                    <a:bodyPr/>
                    <a:lstStyle/>
                    <a:p>
                      <a:r>
                        <a:rPr lang="en-US" sz="2000"/>
                        <a:t>Cardinal</a:t>
                      </a:r>
                      <a:endParaRPr lang="en-US" sz="2000" dirty="0"/>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a:effectLst/>
                        </a:rPr>
                        <a:t>	613</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71%</a:t>
                      </a:r>
                      <a:endParaRPr lang="en-US" sz="2000" dirty="0"/>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914400" algn="dec"/>
                        </a:tabLst>
                      </a:pPr>
                      <a:r>
                        <a:rPr lang="en-US" sz="2100" kern="1200">
                          <a:effectLst/>
                        </a:rPr>
                        <a:t>	140</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a:t>	80%</a:t>
                      </a:r>
                      <a:endParaRPr lang="en-US" sz="2000" dirty="0"/>
                    </a:p>
                  </a:txBody>
                  <a:tcPr marL="56233" marR="56233" marT="40418" marB="40418" anchor="ctr"/>
                </a:tc>
                <a:extLst>
                  <a:ext uri="{0D108BD9-81ED-4DB2-BD59-A6C34878D82A}">
                    <a16:rowId xmlns:a16="http://schemas.microsoft.com/office/drawing/2014/main" val="3705756330"/>
                  </a:ext>
                </a:extLst>
              </a:tr>
              <a:tr h="422148">
                <a:tc>
                  <a:txBody>
                    <a:bodyPr/>
                    <a:lstStyle/>
                    <a:p>
                      <a:r>
                        <a:rPr lang="en-US" sz="2000"/>
                        <a:t>Eastpointe</a:t>
                      </a:r>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a:effectLst/>
                        </a:rPr>
                        <a:t>	143 </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36%</a:t>
                      </a:r>
                      <a:endParaRPr lang="en-US" sz="2000"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kern="1200">
                          <a:effectLst/>
                        </a:rPr>
                        <a:t>	0</a:t>
                      </a:r>
                      <a:endParaRPr lang="en-US" sz="2100" kern="120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a:t>	0%</a:t>
                      </a:r>
                      <a:endParaRPr lang="en-US" sz="2000" dirty="0"/>
                    </a:p>
                  </a:txBody>
                  <a:tcPr marL="56233" marR="56233" marT="40418" marB="40418" anchor="ctr"/>
                </a:tc>
                <a:extLst>
                  <a:ext uri="{0D108BD9-81ED-4DB2-BD59-A6C34878D82A}">
                    <a16:rowId xmlns:a16="http://schemas.microsoft.com/office/drawing/2014/main" val="3696964023"/>
                  </a:ext>
                </a:extLst>
              </a:tr>
              <a:tr h="422148">
                <a:tc>
                  <a:txBody>
                    <a:bodyPr/>
                    <a:lstStyle/>
                    <a:p>
                      <a:r>
                        <a:rPr lang="en-US" sz="2000"/>
                        <a:t>Partners</a:t>
                      </a:r>
                      <a:endParaRPr lang="en-US" sz="2000" dirty="0"/>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a:effectLst/>
                        </a:rPr>
                        <a:t>	250 </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58%</a:t>
                      </a:r>
                      <a:endParaRPr lang="en-US" sz="2000"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kern="1200">
                          <a:effectLst/>
                        </a:rPr>
                        <a:t>	27</a:t>
                      </a:r>
                      <a:endParaRPr lang="en-US" sz="2100" kern="120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a:t>	17%</a:t>
                      </a:r>
                      <a:endParaRPr lang="en-US" sz="2000" dirty="0"/>
                    </a:p>
                  </a:txBody>
                  <a:tcPr marL="56233" marR="56233" marT="40418" marB="40418" anchor="ctr"/>
                </a:tc>
                <a:extLst>
                  <a:ext uri="{0D108BD9-81ED-4DB2-BD59-A6C34878D82A}">
                    <a16:rowId xmlns:a16="http://schemas.microsoft.com/office/drawing/2014/main" val="1788387982"/>
                  </a:ext>
                </a:extLst>
              </a:tr>
              <a:tr h="422148">
                <a:tc>
                  <a:txBody>
                    <a:bodyPr/>
                    <a:lstStyle/>
                    <a:p>
                      <a:r>
                        <a:rPr lang="en-US" sz="2000"/>
                        <a:t>Sandhills</a:t>
                      </a:r>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a:effectLst/>
                        </a:rPr>
                        <a:t>	146 </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50%</a:t>
                      </a:r>
                      <a:endParaRPr lang="en-US" sz="2000"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kern="1200">
                          <a:effectLst/>
                        </a:rPr>
                        <a:t>	30</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a:t>	50%</a:t>
                      </a:r>
                      <a:endParaRPr lang="en-US" sz="2000" dirty="0"/>
                    </a:p>
                  </a:txBody>
                  <a:tcPr marL="56233" marR="56233" marT="40418" marB="40418" anchor="ctr"/>
                </a:tc>
                <a:extLst>
                  <a:ext uri="{0D108BD9-81ED-4DB2-BD59-A6C34878D82A}">
                    <a16:rowId xmlns:a16="http://schemas.microsoft.com/office/drawing/2014/main" val="2164080516"/>
                  </a:ext>
                </a:extLst>
              </a:tr>
              <a:tr h="422148">
                <a:tc>
                  <a:txBody>
                    <a:bodyPr/>
                    <a:lstStyle/>
                    <a:p>
                      <a:r>
                        <a:rPr lang="en-US" sz="2000"/>
                        <a:t>Trillium</a:t>
                      </a:r>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dirty="0">
                          <a:effectLst/>
                        </a:rPr>
                        <a:t>	263 </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71%</a:t>
                      </a:r>
                      <a:endParaRPr lang="en-US" sz="2000"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kern="1200">
                          <a:effectLst/>
                        </a:rPr>
                        <a:t>	80</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a:t>	83%</a:t>
                      </a:r>
                      <a:endParaRPr lang="en-US" sz="2000" dirty="0"/>
                    </a:p>
                  </a:txBody>
                  <a:tcPr marL="56233" marR="56233" marT="40418" marB="40418" anchor="ctr"/>
                </a:tc>
                <a:extLst>
                  <a:ext uri="{0D108BD9-81ED-4DB2-BD59-A6C34878D82A}">
                    <a16:rowId xmlns:a16="http://schemas.microsoft.com/office/drawing/2014/main" val="3427826718"/>
                  </a:ext>
                </a:extLst>
              </a:tr>
              <a:tr h="422148">
                <a:tc>
                  <a:txBody>
                    <a:bodyPr/>
                    <a:lstStyle/>
                    <a:p>
                      <a:r>
                        <a:rPr lang="en-US" sz="2000" dirty="0"/>
                        <a:t>Vaya</a:t>
                      </a:r>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kern="1200">
                          <a:effectLst/>
                        </a:rPr>
                        <a:t>	180 </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a:t>	49%</a:t>
                      </a:r>
                      <a:endParaRPr lang="en-US" sz="2000"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kern="1200">
                          <a:effectLst/>
                        </a:rPr>
                        <a:t>	17</a:t>
                      </a:r>
                      <a:endParaRPr lang="en-US" sz="2100" kern="1200" dirty="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a:t>	80%</a:t>
                      </a:r>
                      <a:endParaRPr lang="en-US" sz="2000" dirty="0"/>
                    </a:p>
                  </a:txBody>
                  <a:tcPr marL="56233" marR="56233" marT="40418" marB="40418" anchor="ctr"/>
                </a:tc>
                <a:extLst>
                  <a:ext uri="{0D108BD9-81ED-4DB2-BD59-A6C34878D82A}">
                    <a16:rowId xmlns:a16="http://schemas.microsoft.com/office/drawing/2014/main" val="2576419420"/>
                  </a:ext>
                </a:extLst>
              </a:tr>
              <a:tr h="422148">
                <a:tc>
                  <a:txBody>
                    <a:bodyPr/>
                    <a:lstStyle/>
                    <a:p>
                      <a:r>
                        <a:rPr lang="en-US" sz="2000" b="1"/>
                        <a:t>Total</a:t>
                      </a:r>
                      <a:endParaRPr lang="en-US" sz="2000" b="1" dirty="0"/>
                    </a:p>
                  </a:txBody>
                  <a:tcPr marL="56233" marR="56233" marT="40418" marB="40418" anchor="ctr"/>
                </a:tc>
                <a:tc>
                  <a:txBody>
                    <a:bodyPr/>
                    <a:lstStyle/>
                    <a:p>
                      <a:pPr marL="0" marR="0" algn="l" defTabSz="914400" rtl="0" eaLnBrk="1" latinLnBrk="0" hangingPunct="1">
                        <a:lnSpc>
                          <a:spcPct val="107000"/>
                        </a:lnSpc>
                        <a:spcBef>
                          <a:spcPts val="0"/>
                        </a:spcBef>
                        <a:spcAft>
                          <a:spcPts val="0"/>
                        </a:spcAft>
                        <a:tabLst>
                          <a:tab pos="854075" algn="dec"/>
                        </a:tabLst>
                      </a:pPr>
                      <a:r>
                        <a:rPr lang="en-US" sz="2100" b="1" kern="1200">
                          <a:solidFill>
                            <a:schemeClr val="dk1"/>
                          </a:solidFill>
                          <a:effectLst/>
                          <a:latin typeface="+mn-lt"/>
                          <a:ea typeface="+mn-ea"/>
                          <a:cs typeface="+mn-cs"/>
                        </a:rPr>
                        <a:t>	1,977</a:t>
                      </a:r>
                      <a:endParaRPr lang="en-US" sz="2100" b="1" kern="1200" dirty="0">
                        <a:solidFill>
                          <a:schemeClr val="dk1"/>
                        </a:solidFill>
                        <a:effectLst/>
                        <a:latin typeface="+mn-lt"/>
                        <a:ea typeface="+mn-ea"/>
                        <a:cs typeface="+mn-cs"/>
                      </a:endParaRPr>
                    </a:p>
                  </a:txBody>
                  <a:tcPr marL="70478" marR="70478" marT="0" marB="0" anchor="ctr"/>
                </a:tc>
                <a:tc>
                  <a:txBody>
                    <a:bodyPr/>
                    <a:lstStyle/>
                    <a:p>
                      <a:pPr>
                        <a:tabLst>
                          <a:tab pos="914400" algn="dec"/>
                        </a:tabLst>
                      </a:pPr>
                      <a:r>
                        <a:rPr lang="en-US" sz="2000" b="1"/>
                        <a:t>	62%</a:t>
                      </a:r>
                      <a:endParaRPr lang="en-US" sz="2000" b="1" dirty="0"/>
                    </a:p>
                  </a:txBody>
                  <a:tcPr marL="56233" marR="56233" marT="40418" marB="40418" anchor="ctr"/>
                </a:tc>
                <a:tc>
                  <a:txBody>
                    <a:bodyPr/>
                    <a:lstStyle/>
                    <a:p>
                      <a:pPr marL="0" marR="0" algn="l">
                        <a:lnSpc>
                          <a:spcPct val="107000"/>
                        </a:lnSpc>
                        <a:spcBef>
                          <a:spcPts val="0"/>
                        </a:spcBef>
                        <a:spcAft>
                          <a:spcPts val="0"/>
                        </a:spcAft>
                        <a:tabLst>
                          <a:tab pos="914400" algn="dec"/>
                        </a:tabLst>
                      </a:pPr>
                      <a:r>
                        <a:rPr lang="en-US" sz="2100" b="1" kern="1200">
                          <a:solidFill>
                            <a:schemeClr val="dk1"/>
                          </a:solidFill>
                          <a:effectLst/>
                          <a:latin typeface="+mn-lt"/>
                          <a:ea typeface="+mn-ea"/>
                          <a:cs typeface="+mn-cs"/>
                        </a:rPr>
                        <a:t>	386</a:t>
                      </a:r>
                      <a:endParaRPr lang="en-US" sz="2100" b="1" kern="1200" dirty="0">
                        <a:solidFill>
                          <a:schemeClr val="dk1"/>
                        </a:solidFill>
                        <a:effectLst/>
                        <a:latin typeface="+mn-lt"/>
                        <a:ea typeface="+mn-ea"/>
                        <a:cs typeface="+mn-cs"/>
                      </a:endParaRPr>
                    </a:p>
                  </a:txBody>
                  <a:tcPr marL="70478" marR="70478" marT="0" marB="0" anchor="ctr"/>
                </a:tc>
                <a:tc>
                  <a:txBody>
                    <a:bodyPr/>
                    <a:lstStyle/>
                    <a:p>
                      <a:pPr>
                        <a:tabLst>
                          <a:tab pos="974725" algn="dec"/>
                        </a:tabLst>
                      </a:pPr>
                      <a:r>
                        <a:rPr lang="en-US" sz="2000" b="1" dirty="0"/>
                        <a:t>	86%</a:t>
                      </a:r>
                    </a:p>
                  </a:txBody>
                  <a:tcPr marL="56233" marR="56233" marT="40418" marB="40418" anchor="ctr"/>
                </a:tc>
                <a:extLst>
                  <a:ext uri="{0D108BD9-81ED-4DB2-BD59-A6C34878D82A}">
                    <a16:rowId xmlns:a16="http://schemas.microsoft.com/office/drawing/2014/main" val="42291457"/>
                  </a:ext>
                </a:extLst>
              </a:tr>
            </a:tbl>
          </a:graphicData>
        </a:graphic>
      </p:graphicFrame>
    </p:spTree>
    <p:extLst>
      <p:ext uri="{BB962C8B-B14F-4D97-AF65-F5344CB8AC3E}">
        <p14:creationId xmlns:p14="http://schemas.microsoft.com/office/powerpoint/2010/main" val="3161652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363C1A6-ED6F-4F55-83F4-3E9CED030A77}"/>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4852" y="256032"/>
            <a:ext cx="10503087" cy="6327648"/>
          </a:xfrm>
        </p:spPr>
      </p:pic>
    </p:spTree>
    <p:extLst>
      <p:ext uri="{BB962C8B-B14F-4D97-AF65-F5344CB8AC3E}">
        <p14:creationId xmlns:p14="http://schemas.microsoft.com/office/powerpoint/2010/main" val="2839809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92E2DD-DDF2-4F3B-85AE-310777960150}"/>
              </a:ext>
            </a:extLst>
          </p:cNvPr>
          <p:cNvSpPr>
            <a:spLocks noGrp="1"/>
          </p:cNvSpPr>
          <p:nvPr>
            <p:ph type="title"/>
          </p:nvPr>
        </p:nvSpPr>
        <p:spPr/>
        <p:txBody>
          <a:bodyPr/>
          <a:lstStyle/>
          <a:p>
            <a:r>
              <a:rPr lang="en-US" dirty="0"/>
              <a:t>General Options to Current Methodology</a:t>
            </a:r>
          </a:p>
        </p:txBody>
      </p:sp>
      <p:sp>
        <p:nvSpPr>
          <p:cNvPr id="3" name="Content Placeholder 2">
            <a:extLst>
              <a:ext uri="{FF2B5EF4-FFF2-40B4-BE49-F238E27FC236}">
                <a16:creationId xmlns:a16="http://schemas.microsoft.com/office/drawing/2014/main" id="{06412ADC-17CE-43EB-AA52-CE010EF36C44}"/>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Use same calculations as current methodology, but change the service area. </a:t>
            </a:r>
          </a:p>
          <a:p>
            <a:pPr lvl="1"/>
            <a:r>
              <a:rPr lang="en-US" dirty="0"/>
              <a:t>use patient county of residence as basis for calculating utilization and need</a:t>
            </a:r>
          </a:p>
          <a:p>
            <a:pPr lvl="1"/>
            <a:r>
              <a:rPr lang="en-US" i="1" dirty="0"/>
              <a:t>Interpretation: Need determination reflects the need for beds to </a:t>
            </a:r>
            <a:r>
              <a:rPr lang="en-US" i="1" u="sng" dirty="0"/>
              <a:t>serve people who are residents</a:t>
            </a:r>
            <a:r>
              <a:rPr lang="en-US" i="1" dirty="0"/>
              <a:t> of each service area</a:t>
            </a:r>
          </a:p>
          <a:p>
            <a:pPr marL="457200" indent="-457200">
              <a:buFont typeface="+mj-lt"/>
              <a:buAutoNum type="arabicPeriod"/>
            </a:pPr>
            <a:r>
              <a:rPr lang="en-US" dirty="0"/>
              <a:t>Change the basis for calculating need</a:t>
            </a:r>
          </a:p>
          <a:p>
            <a:pPr lvl="1"/>
            <a:r>
              <a:rPr lang="en-US" dirty="0"/>
              <a:t>use location of the facility as basis for calculating utilization and need</a:t>
            </a:r>
          </a:p>
          <a:p>
            <a:pPr lvl="1"/>
            <a:r>
              <a:rPr lang="en-US" i="1" dirty="0"/>
              <a:t>Interpretation: Need determination reflects the need for beds in each service area, based on the utilization of </a:t>
            </a:r>
            <a:r>
              <a:rPr lang="en-US" i="1" u="sng" dirty="0"/>
              <a:t>facilities</a:t>
            </a:r>
            <a:r>
              <a:rPr lang="en-US" i="1" dirty="0"/>
              <a:t> in the service area</a:t>
            </a:r>
            <a:endParaRPr lang="en-US" dirty="0"/>
          </a:p>
          <a:p>
            <a:pPr marL="457200" indent="-457200">
              <a:buFont typeface="+mj-lt"/>
              <a:buAutoNum type="arabicPeriod"/>
            </a:pPr>
            <a:r>
              <a:rPr lang="en-US" dirty="0"/>
              <a:t>Eliminate the mathematically-based need methodology</a:t>
            </a:r>
          </a:p>
          <a:p>
            <a:pPr marL="457200" indent="-457200">
              <a:buFont typeface="+mj-lt"/>
              <a:buAutoNum type="arabicPeriod"/>
            </a:pPr>
            <a:r>
              <a:rPr lang="en-US" dirty="0"/>
              <a:t>Status Quo - Do nothing</a:t>
            </a:r>
          </a:p>
          <a:p>
            <a:pPr marL="0" indent="0">
              <a:buNone/>
            </a:pPr>
            <a:endParaRPr lang="en-US" i="1" dirty="0"/>
          </a:p>
          <a:p>
            <a:pPr lvl="1"/>
            <a:endParaRPr lang="en-US" dirty="0"/>
          </a:p>
          <a:p>
            <a:pPr marL="457200" indent="-457200">
              <a:buFont typeface="+mj-lt"/>
              <a:buAutoNum type="arabicPeriod"/>
            </a:pPr>
            <a:endParaRPr lang="en-US" dirty="0"/>
          </a:p>
          <a:p>
            <a:endParaRPr lang="en-US" dirty="0"/>
          </a:p>
        </p:txBody>
      </p:sp>
    </p:spTree>
    <p:extLst>
      <p:ext uri="{BB962C8B-B14F-4D97-AF65-F5344CB8AC3E}">
        <p14:creationId xmlns:p14="http://schemas.microsoft.com/office/powerpoint/2010/main" val="181375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92E2DD-DDF2-4F3B-85AE-310777960150}"/>
              </a:ext>
            </a:extLst>
          </p:cNvPr>
          <p:cNvSpPr>
            <a:spLocks noGrp="1"/>
          </p:cNvSpPr>
          <p:nvPr>
            <p:ph type="title"/>
          </p:nvPr>
        </p:nvSpPr>
        <p:spPr/>
        <p:txBody>
          <a:bodyPr/>
          <a:lstStyle/>
          <a:p>
            <a:r>
              <a:rPr lang="en-US" dirty="0"/>
              <a:t>Option 1: Change the Service Area</a:t>
            </a:r>
          </a:p>
        </p:txBody>
      </p:sp>
      <p:sp>
        <p:nvSpPr>
          <p:cNvPr id="3" name="Content Placeholder 2">
            <a:extLst>
              <a:ext uri="{FF2B5EF4-FFF2-40B4-BE49-F238E27FC236}">
                <a16:creationId xmlns:a16="http://schemas.microsoft.com/office/drawing/2014/main" id="{06412ADC-17CE-43EB-AA52-CE010EF36C44}"/>
              </a:ext>
            </a:extLst>
          </p:cNvPr>
          <p:cNvSpPr>
            <a:spLocks noGrp="1"/>
          </p:cNvSpPr>
          <p:nvPr>
            <p:ph idx="1"/>
          </p:nvPr>
        </p:nvSpPr>
        <p:spPr>
          <a:xfrm>
            <a:off x="680321" y="2336872"/>
            <a:ext cx="9613861" cy="4139083"/>
          </a:xfrm>
        </p:spPr>
        <p:txBody>
          <a:bodyPr>
            <a:normAutofit fontScale="92500" lnSpcReduction="10000"/>
          </a:bodyPr>
          <a:lstStyle/>
          <a:p>
            <a:r>
              <a:rPr lang="en-US" dirty="0"/>
              <a:t>Use same calculations as current methodology, but…</a:t>
            </a:r>
          </a:p>
          <a:p>
            <a:pPr lvl="0"/>
            <a:r>
              <a:rPr lang="en-US" dirty="0"/>
              <a:t>Change the Service Area – Still use patient county of residence. We considered three optional service area configurations as basis for need projections</a:t>
            </a:r>
          </a:p>
          <a:p>
            <a:pPr marL="914400" lvl="1" indent="-457200">
              <a:buFont typeface="+mj-lt"/>
              <a:buAutoNum type="arabicPeriod"/>
            </a:pPr>
            <a:r>
              <a:rPr lang="en-US" dirty="0"/>
              <a:t>Patient’s Health Service Area (HSA) of residence</a:t>
            </a:r>
          </a:p>
          <a:p>
            <a:pPr lvl="2"/>
            <a:r>
              <a:rPr lang="en-US" dirty="0"/>
              <a:t>DHSR uses 6 geographically-defined HSAs (see next slide)</a:t>
            </a:r>
          </a:p>
          <a:p>
            <a:pPr lvl="2"/>
            <a:r>
              <a:rPr lang="en-US" dirty="0"/>
              <a:t>Unlike LME-MCO, made up of contiguous counties</a:t>
            </a:r>
          </a:p>
          <a:p>
            <a:pPr marL="914400" lvl="1" indent="-457200">
              <a:buFont typeface="+mj-lt"/>
              <a:buAutoNum type="arabicPeriod"/>
            </a:pPr>
            <a:r>
              <a:rPr lang="en-US" dirty="0"/>
              <a:t>Patient’s Substance Use Disorder methodology region of residence</a:t>
            </a:r>
          </a:p>
          <a:p>
            <a:pPr lvl="2"/>
            <a:r>
              <a:rPr lang="en-US" dirty="0"/>
              <a:t>3 regions based on LME-MCOs </a:t>
            </a:r>
          </a:p>
          <a:p>
            <a:pPr lvl="3"/>
            <a:r>
              <a:rPr lang="en-US" dirty="0"/>
              <a:t>Western – Partners, Vaya</a:t>
            </a:r>
          </a:p>
          <a:p>
            <a:pPr lvl="3"/>
            <a:r>
              <a:rPr lang="en-US" dirty="0"/>
              <a:t>Central – Alliance, Cardinal, Sandhills</a:t>
            </a:r>
          </a:p>
          <a:p>
            <a:pPr lvl="3"/>
            <a:r>
              <a:rPr lang="en-US" dirty="0"/>
              <a:t>Eastern – Eastpointe, Trillium</a:t>
            </a:r>
          </a:p>
          <a:p>
            <a:pPr marL="914400" lvl="1" indent="-457200">
              <a:buFont typeface="+mj-lt"/>
              <a:buAutoNum type="arabicPeriod"/>
            </a:pPr>
            <a:r>
              <a:rPr lang="en-US" dirty="0"/>
              <a:t>Statewide service area</a:t>
            </a:r>
          </a:p>
          <a:p>
            <a:pPr lvl="2"/>
            <a:r>
              <a:rPr lang="en-US" dirty="0"/>
              <a:t>Calculate need for state as a whole</a:t>
            </a:r>
          </a:p>
          <a:p>
            <a:pPr marL="914400" lvl="1" indent="-457200">
              <a:buFont typeface="+mj-lt"/>
              <a:buAutoNum type="arabicPeriod"/>
            </a:pPr>
            <a:endParaRPr lang="en-US" dirty="0"/>
          </a:p>
          <a:p>
            <a:endParaRPr lang="en-US" dirty="0"/>
          </a:p>
        </p:txBody>
      </p:sp>
    </p:spTree>
    <p:extLst>
      <p:ext uri="{BB962C8B-B14F-4D97-AF65-F5344CB8AC3E}">
        <p14:creationId xmlns:p14="http://schemas.microsoft.com/office/powerpoint/2010/main" val="2221980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E1E7D-1E7F-4C21-9B86-BC2FD413B329}"/>
              </a:ext>
            </a:extLst>
          </p:cNvPr>
          <p:cNvSpPr>
            <a:spLocks noGrp="1"/>
          </p:cNvSpPr>
          <p:nvPr>
            <p:ph type="title"/>
          </p:nvPr>
        </p:nvSpPr>
        <p:spPr>
          <a:xfrm>
            <a:off x="1066800" y="110954"/>
            <a:ext cx="10058400" cy="981365"/>
          </a:xfrm>
        </p:spPr>
        <p:txBody>
          <a:bodyPr>
            <a:normAutofit/>
          </a:bodyPr>
          <a:lstStyle/>
          <a:p>
            <a:r>
              <a:rPr lang="en-US" sz="4000" dirty="0"/>
              <a:t>Figure 2. Health Service Areas</a:t>
            </a:r>
          </a:p>
        </p:txBody>
      </p:sp>
      <p:pic>
        <p:nvPicPr>
          <p:cNvPr id="7" name="Content Placeholder 6">
            <a:extLst>
              <a:ext uri="{FF2B5EF4-FFF2-40B4-BE49-F238E27FC236}">
                <a16:creationId xmlns:a16="http://schemas.microsoft.com/office/drawing/2014/main" id="{F3D03515-2711-4973-8121-6D367629F132}"/>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b="21994"/>
          <a:stretch/>
        </p:blipFill>
        <p:spPr>
          <a:xfrm>
            <a:off x="1066800" y="1273215"/>
            <a:ext cx="9999213" cy="4935080"/>
          </a:xfrm>
        </p:spPr>
      </p:pic>
    </p:spTree>
    <p:extLst>
      <p:ext uri="{BB962C8B-B14F-4D97-AF65-F5344CB8AC3E}">
        <p14:creationId xmlns:p14="http://schemas.microsoft.com/office/powerpoint/2010/main" val="182030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C92E2DD-DDF2-4F3B-85AE-310777960150}"/>
              </a:ext>
            </a:extLst>
          </p:cNvPr>
          <p:cNvSpPr>
            <a:spLocks noGrp="1"/>
          </p:cNvSpPr>
          <p:nvPr>
            <p:ph type="title"/>
          </p:nvPr>
        </p:nvSpPr>
        <p:spPr/>
        <p:txBody>
          <a:bodyPr/>
          <a:lstStyle/>
          <a:p>
            <a:r>
              <a:rPr lang="en-US" dirty="0"/>
              <a:t>Option 2: Change Basis for Calculating Utilization </a:t>
            </a:r>
          </a:p>
        </p:txBody>
      </p:sp>
      <p:sp>
        <p:nvSpPr>
          <p:cNvPr id="3" name="Content Placeholder 2">
            <a:extLst>
              <a:ext uri="{FF2B5EF4-FFF2-40B4-BE49-F238E27FC236}">
                <a16:creationId xmlns:a16="http://schemas.microsoft.com/office/drawing/2014/main" id="{06412ADC-17CE-43EB-AA52-CE010EF36C44}"/>
              </a:ext>
            </a:extLst>
          </p:cNvPr>
          <p:cNvSpPr>
            <a:spLocks noGrp="1"/>
          </p:cNvSpPr>
          <p:nvPr>
            <p:ph idx="1"/>
          </p:nvPr>
        </p:nvSpPr>
        <p:spPr/>
        <p:txBody>
          <a:bodyPr>
            <a:normAutofit/>
          </a:bodyPr>
          <a:lstStyle/>
          <a:p>
            <a:r>
              <a:rPr lang="en-US" dirty="0"/>
              <a:t>Used same calculations as current methodology</a:t>
            </a:r>
          </a:p>
          <a:p>
            <a:pPr lvl="0"/>
            <a:r>
              <a:rPr lang="en-US" dirty="0"/>
              <a:t>Changed BASIS FOR CALCULATING DAYS OF CARE</a:t>
            </a:r>
          </a:p>
          <a:p>
            <a:pPr lvl="1"/>
            <a:r>
              <a:rPr lang="en-US" dirty="0"/>
              <a:t>Days of care in each facility</a:t>
            </a:r>
          </a:p>
          <a:p>
            <a:pPr lvl="1"/>
            <a:endParaRPr lang="en-US" dirty="0"/>
          </a:p>
          <a:p>
            <a:r>
              <a:rPr lang="en-US" dirty="0"/>
              <a:t>Used Same Service Areas as Option 1</a:t>
            </a:r>
          </a:p>
          <a:p>
            <a:pPr lvl="1"/>
            <a:r>
              <a:rPr lang="en-US" dirty="0"/>
              <a:t>LME-MCO of facility (used in current methodology)</a:t>
            </a:r>
          </a:p>
          <a:p>
            <a:pPr lvl="1"/>
            <a:r>
              <a:rPr lang="en-US" dirty="0"/>
              <a:t>Health Service Areas (HSA) of facility</a:t>
            </a:r>
          </a:p>
          <a:p>
            <a:pPr lvl="1"/>
            <a:r>
              <a:rPr lang="en-US" dirty="0"/>
              <a:t>Substance Use Disorder methodology region of facility</a:t>
            </a:r>
          </a:p>
          <a:p>
            <a:pPr lvl="1"/>
            <a:r>
              <a:rPr lang="en-US" dirty="0"/>
              <a:t>Statewide</a:t>
            </a:r>
          </a:p>
          <a:p>
            <a:endParaRPr lang="en-US" dirty="0"/>
          </a:p>
        </p:txBody>
      </p:sp>
    </p:spTree>
    <p:extLst>
      <p:ext uri="{BB962C8B-B14F-4D97-AF65-F5344CB8AC3E}">
        <p14:creationId xmlns:p14="http://schemas.microsoft.com/office/powerpoint/2010/main" val="378515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54C0B4-C76F-4EBB-9C7B-A2AF1DDE429A}"/>
              </a:ext>
            </a:extLst>
          </p:cNvPr>
          <p:cNvSpPr>
            <a:spLocks noGrp="1"/>
          </p:cNvSpPr>
          <p:nvPr>
            <p:ph idx="1"/>
          </p:nvPr>
        </p:nvSpPr>
        <p:spPr/>
        <p:txBody>
          <a:bodyPr>
            <a:normAutofit lnSpcReduction="10000"/>
          </a:bodyPr>
          <a:lstStyle/>
          <a:p>
            <a:r>
              <a:rPr lang="en-US" dirty="0"/>
              <a:t>Healthcare Planning invites SHCC members and members of the public to submit comments on this annotated presentation. </a:t>
            </a:r>
          </a:p>
          <a:p>
            <a:r>
              <a:rPr lang="en-US" dirty="0"/>
              <a:t>Email any comments you wish to make to </a:t>
            </a:r>
          </a:p>
          <a:p>
            <a:pPr lvl="1"/>
            <a:r>
              <a:rPr lang="fr-FR" dirty="0">
                <a:hlinkClick r:id="rId3"/>
              </a:rPr>
              <a:t>DHSR.SMFP.Petitions-Comments@dhhs.nc.gov</a:t>
            </a:r>
            <a:r>
              <a:rPr lang="fr-FR" dirty="0"/>
              <a:t> .</a:t>
            </a:r>
          </a:p>
          <a:p>
            <a:pPr lvl="1"/>
            <a:r>
              <a:rPr lang="fr-FR" b="1" dirty="0">
                <a:solidFill>
                  <a:schemeClr val="accent3"/>
                </a:solidFill>
              </a:rPr>
              <a:t>Deadline for </a:t>
            </a:r>
            <a:r>
              <a:rPr lang="fr-FR" b="1" dirty="0" err="1">
                <a:solidFill>
                  <a:schemeClr val="accent3"/>
                </a:solidFill>
              </a:rPr>
              <a:t>Comments</a:t>
            </a:r>
            <a:r>
              <a:rPr lang="fr-FR" b="1" dirty="0">
                <a:solidFill>
                  <a:schemeClr val="accent3"/>
                </a:solidFill>
              </a:rPr>
              <a:t>: May 6, 2020</a:t>
            </a:r>
          </a:p>
          <a:p>
            <a:r>
              <a:rPr lang="fr-FR" dirty="0"/>
              <a:t>Healthcare Planning </a:t>
            </a:r>
            <a:r>
              <a:rPr lang="fr-FR" dirty="0" err="1"/>
              <a:t>will</a:t>
            </a:r>
            <a:r>
              <a:rPr lang="fr-FR" dirty="0"/>
              <a:t> post all </a:t>
            </a:r>
            <a:r>
              <a:rPr lang="fr-FR" dirty="0" err="1"/>
              <a:t>comments</a:t>
            </a:r>
            <a:r>
              <a:rPr lang="fr-FR" dirty="0"/>
              <a:t> on </a:t>
            </a:r>
            <a:r>
              <a:rPr lang="fr-FR" dirty="0" err="1"/>
              <a:t>our</a:t>
            </a:r>
            <a:r>
              <a:rPr lang="fr-FR" dirty="0"/>
              <a:t> </a:t>
            </a:r>
            <a:r>
              <a:rPr lang="fr-FR" dirty="0" err="1"/>
              <a:t>website</a:t>
            </a:r>
            <a:r>
              <a:rPr lang="fr-FR" dirty="0"/>
              <a:t> and </a:t>
            </a:r>
            <a:r>
              <a:rPr lang="fr-FR" dirty="0" err="1"/>
              <a:t>present</a:t>
            </a:r>
            <a:r>
              <a:rPr lang="fr-FR" dirty="0"/>
              <a:t> </a:t>
            </a:r>
            <a:r>
              <a:rPr lang="fr-FR" dirty="0" err="1"/>
              <a:t>them</a:t>
            </a:r>
            <a:r>
              <a:rPr lang="fr-FR" dirty="0"/>
              <a:t> to the LTBH committee for </a:t>
            </a:r>
            <a:r>
              <a:rPr lang="fr-FR" dirty="0" err="1"/>
              <a:t>consideration</a:t>
            </a:r>
            <a:r>
              <a:rPr lang="fr-FR" dirty="0"/>
              <a:t> at the May 14, 2020 meeting.</a:t>
            </a:r>
          </a:p>
          <a:p>
            <a:r>
              <a:rPr lang="fr-FR" dirty="0"/>
              <a:t>If </a:t>
            </a:r>
            <a:r>
              <a:rPr lang="fr-FR" dirty="0" err="1"/>
              <a:t>you</a:t>
            </a:r>
            <a:r>
              <a:rPr lang="fr-FR" dirty="0"/>
              <a:t> have </a:t>
            </a:r>
            <a:r>
              <a:rPr lang="fr-FR" dirty="0" err="1"/>
              <a:t>specific</a:t>
            </a:r>
            <a:r>
              <a:rPr lang="fr-FR" dirty="0"/>
              <a:t> questions not </a:t>
            </a:r>
            <a:r>
              <a:rPr lang="fr-FR" dirty="0" err="1"/>
              <a:t>addressed</a:t>
            </a:r>
            <a:r>
              <a:rPr lang="fr-FR" dirty="0"/>
              <a:t> in the </a:t>
            </a:r>
            <a:r>
              <a:rPr lang="fr-FR" dirty="0" err="1"/>
              <a:t>presentation</a:t>
            </a:r>
            <a:r>
              <a:rPr lang="fr-FR" dirty="0"/>
              <a:t>, </a:t>
            </a:r>
            <a:r>
              <a:rPr lang="fr-FR" dirty="0" err="1"/>
              <a:t>please</a:t>
            </a:r>
            <a:r>
              <a:rPr lang="fr-FR" dirty="0"/>
              <a:t> contact Amy </a:t>
            </a:r>
            <a:r>
              <a:rPr lang="fr-FR" dirty="0" err="1"/>
              <a:t>Craddock</a:t>
            </a:r>
            <a:r>
              <a:rPr lang="fr-FR" dirty="0"/>
              <a:t> (</a:t>
            </a:r>
            <a:r>
              <a:rPr lang="fr-FR" dirty="0">
                <a:hlinkClick r:id="rId4"/>
              </a:rPr>
              <a:t>amy.craddock@dhhs.nc.gov</a:t>
            </a:r>
            <a:r>
              <a:rPr lang="fr-FR" dirty="0"/>
              <a:t>).</a:t>
            </a:r>
            <a:endParaRPr lang="en-US" dirty="0"/>
          </a:p>
        </p:txBody>
      </p:sp>
    </p:spTree>
    <p:extLst>
      <p:ext uri="{BB962C8B-B14F-4D97-AF65-F5344CB8AC3E}">
        <p14:creationId xmlns:p14="http://schemas.microsoft.com/office/powerpoint/2010/main" val="2385413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3: Eliminate Mathematically-Based Need Methodology		</a:t>
            </a:r>
          </a:p>
        </p:txBody>
      </p:sp>
      <p:sp>
        <p:nvSpPr>
          <p:cNvPr id="3" name="Content Placeholder 2"/>
          <p:cNvSpPr>
            <a:spLocks noGrp="1"/>
          </p:cNvSpPr>
          <p:nvPr>
            <p:ph sz="half" idx="1"/>
          </p:nvPr>
        </p:nvSpPr>
        <p:spPr>
          <a:xfrm>
            <a:off x="680320" y="2336872"/>
            <a:ext cx="4698358" cy="4151609"/>
          </a:xfrm>
        </p:spPr>
        <p:txBody>
          <a:bodyPr>
            <a:normAutofit lnSpcReduction="10000"/>
          </a:bodyPr>
          <a:lstStyle/>
          <a:p>
            <a:r>
              <a:rPr lang="en-US" sz="2000" dirty="0"/>
              <a:t>Possible Rationales</a:t>
            </a:r>
          </a:p>
          <a:p>
            <a:pPr lvl="1"/>
            <a:r>
              <a:rPr lang="en-US" sz="1800" dirty="0"/>
              <a:t>The SMFP includes less than 25% of child/adolescent beds</a:t>
            </a:r>
          </a:p>
          <a:p>
            <a:pPr lvl="1"/>
            <a:r>
              <a:rPr lang="en-US" sz="1800" dirty="0"/>
              <a:t>Includes all licensed beds, but 18% of beds in acute care hospitals are not operational</a:t>
            </a:r>
          </a:p>
          <a:p>
            <a:pPr lvl="1"/>
            <a:r>
              <a:rPr lang="en-US" sz="1800" dirty="0"/>
              <a:t>Agency has no data to address social determinants of need for treatment or services provided, primarily ability to pay</a:t>
            </a:r>
          </a:p>
          <a:p>
            <a:pPr lvl="1"/>
            <a:r>
              <a:rPr lang="en-US" sz="1800" dirty="0"/>
              <a:t>Methodology excludes out-of-state residents who receive treatment in NC</a:t>
            </a:r>
          </a:p>
          <a:p>
            <a:r>
              <a:rPr lang="en-US" sz="2000" dirty="0"/>
              <a:t>Could apply to all facilities or only to child/adolescent or adult</a:t>
            </a:r>
          </a:p>
          <a:p>
            <a:endParaRPr lang="en-US" sz="2000" dirty="0"/>
          </a:p>
        </p:txBody>
      </p:sp>
      <p:sp>
        <p:nvSpPr>
          <p:cNvPr id="4" name="Content Placeholder 3">
            <a:extLst>
              <a:ext uri="{FF2B5EF4-FFF2-40B4-BE49-F238E27FC236}">
                <a16:creationId xmlns:a16="http://schemas.microsoft.com/office/drawing/2014/main" id="{97FD338E-95C7-4F2D-B671-7387C1A0208E}"/>
              </a:ext>
            </a:extLst>
          </p:cNvPr>
          <p:cNvSpPr>
            <a:spLocks noGrp="1"/>
          </p:cNvSpPr>
          <p:nvPr>
            <p:ph sz="half" idx="2"/>
          </p:nvPr>
        </p:nvSpPr>
        <p:spPr>
          <a:xfrm>
            <a:off x="5594123" y="2336872"/>
            <a:ext cx="4700058" cy="4013823"/>
          </a:xfrm>
        </p:spPr>
        <p:txBody>
          <a:bodyPr>
            <a:normAutofit lnSpcReduction="10000"/>
          </a:bodyPr>
          <a:lstStyle/>
          <a:p>
            <a:r>
              <a:rPr lang="en-US" sz="2000" dirty="0"/>
              <a:t>SMFP does not require mathematically-based need methodology, but development of inpatient beds requires CON</a:t>
            </a:r>
          </a:p>
          <a:p>
            <a:pPr lvl="1"/>
            <a:r>
              <a:rPr lang="en-US" sz="1800" dirty="0"/>
              <a:t>Currently, CON application must project 75% utilization by end of second operating year</a:t>
            </a:r>
          </a:p>
          <a:p>
            <a:pPr lvl="1"/>
            <a:r>
              <a:rPr lang="en-US" sz="1800" dirty="0"/>
              <a:t>This requirement can change</a:t>
            </a:r>
          </a:p>
          <a:p>
            <a:r>
              <a:rPr lang="en-US" sz="2000" dirty="0"/>
              <a:t>SMFP can set some requirements/thresholds/parameters regarding development of beds </a:t>
            </a:r>
            <a:r>
              <a:rPr lang="en-US" sz="1800" dirty="0"/>
              <a:t>as long as they do not conflict with CON law (or other laws)</a:t>
            </a:r>
          </a:p>
          <a:p>
            <a:endParaRPr lang="en-US" sz="2000" dirty="0"/>
          </a:p>
        </p:txBody>
      </p:sp>
    </p:spTree>
    <p:extLst>
      <p:ext uri="{BB962C8B-B14F-4D97-AF65-F5344CB8AC3E}">
        <p14:creationId xmlns:p14="http://schemas.microsoft.com/office/powerpoint/2010/main" val="3012957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Option 4: Status Quo		</a:t>
            </a:r>
          </a:p>
        </p:txBody>
      </p:sp>
      <p:sp>
        <p:nvSpPr>
          <p:cNvPr id="3" name="Content Placeholder 2"/>
          <p:cNvSpPr>
            <a:spLocks noGrp="1"/>
          </p:cNvSpPr>
          <p:nvPr>
            <p:ph idx="1"/>
          </p:nvPr>
        </p:nvSpPr>
        <p:spPr/>
        <p:txBody>
          <a:bodyPr>
            <a:normAutofit/>
          </a:bodyPr>
          <a:lstStyle/>
          <a:p>
            <a:r>
              <a:rPr lang="en-US" dirty="0"/>
              <a:t>If, after consideration, the Committee finds that the current methodology is the best option, then the committee needs to take no action.</a:t>
            </a:r>
          </a:p>
          <a:p>
            <a:endParaRPr lang="en-US" dirty="0"/>
          </a:p>
        </p:txBody>
      </p:sp>
    </p:spTree>
    <p:extLst>
      <p:ext uri="{BB962C8B-B14F-4D97-AF65-F5344CB8AC3E}">
        <p14:creationId xmlns:p14="http://schemas.microsoft.com/office/powerpoint/2010/main" val="2394311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t>Table 3. Summary of Need Determinations for Mathematically-based Methodology Options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9858716"/>
              </p:ext>
            </p:extLst>
          </p:nvPr>
        </p:nvGraphicFramePr>
        <p:xfrm>
          <a:off x="680321" y="2072602"/>
          <a:ext cx="10533564" cy="3089524"/>
        </p:xfrm>
        <a:graphic>
          <a:graphicData uri="http://schemas.openxmlformats.org/drawingml/2006/table">
            <a:tbl>
              <a:tblPr firstRow="1" bandRow="1">
                <a:tableStyleId>{5C22544A-7EE6-4342-B048-85BDC9FD1C3A}</a:tableStyleId>
              </a:tblPr>
              <a:tblGrid>
                <a:gridCol w="1478679">
                  <a:extLst>
                    <a:ext uri="{9D8B030D-6E8A-4147-A177-3AD203B41FA5}">
                      <a16:colId xmlns:a16="http://schemas.microsoft.com/office/drawing/2014/main" val="20000"/>
                    </a:ext>
                  </a:extLst>
                </a:gridCol>
                <a:gridCol w="1041400">
                  <a:extLst>
                    <a:ext uri="{9D8B030D-6E8A-4147-A177-3AD203B41FA5}">
                      <a16:colId xmlns:a16="http://schemas.microsoft.com/office/drawing/2014/main" val="20001"/>
                    </a:ext>
                  </a:extLst>
                </a:gridCol>
                <a:gridCol w="991109">
                  <a:extLst>
                    <a:ext uri="{9D8B030D-6E8A-4147-A177-3AD203B41FA5}">
                      <a16:colId xmlns:a16="http://schemas.microsoft.com/office/drawing/2014/main" val="20002"/>
                    </a:ext>
                  </a:extLst>
                </a:gridCol>
                <a:gridCol w="1170396">
                  <a:extLst>
                    <a:ext uri="{9D8B030D-6E8A-4147-A177-3AD203B41FA5}">
                      <a16:colId xmlns:a16="http://schemas.microsoft.com/office/drawing/2014/main" val="20003"/>
                    </a:ext>
                  </a:extLst>
                </a:gridCol>
                <a:gridCol w="1170396">
                  <a:extLst>
                    <a:ext uri="{9D8B030D-6E8A-4147-A177-3AD203B41FA5}">
                      <a16:colId xmlns:a16="http://schemas.microsoft.com/office/drawing/2014/main" val="2282900159"/>
                    </a:ext>
                  </a:extLst>
                </a:gridCol>
                <a:gridCol w="1170396">
                  <a:extLst>
                    <a:ext uri="{9D8B030D-6E8A-4147-A177-3AD203B41FA5}">
                      <a16:colId xmlns:a16="http://schemas.microsoft.com/office/drawing/2014/main" val="20004"/>
                    </a:ext>
                  </a:extLst>
                </a:gridCol>
                <a:gridCol w="1170396">
                  <a:extLst>
                    <a:ext uri="{9D8B030D-6E8A-4147-A177-3AD203B41FA5}">
                      <a16:colId xmlns:a16="http://schemas.microsoft.com/office/drawing/2014/main" val="20005"/>
                    </a:ext>
                  </a:extLst>
                </a:gridCol>
                <a:gridCol w="1170396">
                  <a:extLst>
                    <a:ext uri="{9D8B030D-6E8A-4147-A177-3AD203B41FA5}">
                      <a16:colId xmlns:a16="http://schemas.microsoft.com/office/drawing/2014/main" val="20006"/>
                    </a:ext>
                  </a:extLst>
                </a:gridCol>
                <a:gridCol w="1170396">
                  <a:extLst>
                    <a:ext uri="{9D8B030D-6E8A-4147-A177-3AD203B41FA5}">
                      <a16:colId xmlns:a16="http://schemas.microsoft.com/office/drawing/2014/main" val="3314250319"/>
                    </a:ext>
                  </a:extLst>
                </a:gridCol>
              </a:tblGrid>
              <a:tr h="626010">
                <a:tc rowSpan="2">
                  <a:txBody>
                    <a:bodyPr/>
                    <a:lstStyle/>
                    <a:p>
                      <a:pPr algn="ctr"/>
                      <a:r>
                        <a:rPr lang="en-US" sz="2000" dirty="0"/>
                        <a:t>Bed Type</a:t>
                      </a:r>
                    </a:p>
                  </a:txBody>
                  <a:tcPr marL="87465" marR="87465" anchor="ctr"/>
                </a:tc>
                <a:tc>
                  <a:txBody>
                    <a:bodyPr/>
                    <a:lstStyle/>
                    <a:p>
                      <a:pPr algn="ctr"/>
                      <a:r>
                        <a:rPr lang="en-US" sz="2000" dirty="0"/>
                        <a:t>2020 SMFP</a:t>
                      </a:r>
                    </a:p>
                  </a:txBody>
                  <a:tcPr marL="87465" marR="87465" anchor="ctr"/>
                </a:tc>
                <a:tc gridSpan="3">
                  <a:txBody>
                    <a:bodyPr/>
                    <a:lstStyle/>
                    <a:p>
                      <a:pPr algn="ctr"/>
                      <a:r>
                        <a:rPr lang="en-US" sz="2000" dirty="0"/>
                        <a:t>Change</a:t>
                      </a:r>
                      <a:r>
                        <a:rPr lang="en-US" sz="2000" baseline="0" dirty="0"/>
                        <a:t> Service Area</a:t>
                      </a:r>
                      <a:endParaRPr lang="en-US" sz="2000" dirty="0"/>
                    </a:p>
                  </a:txBody>
                  <a:tcPr marL="87465" marR="87465" anchor="ctr"/>
                </a:tc>
                <a:tc hMerge="1">
                  <a:txBody>
                    <a:bodyPr/>
                    <a:lstStyle/>
                    <a:p>
                      <a:pPr algn="ctr"/>
                      <a:endParaRPr lang="en-US" sz="2000" dirty="0"/>
                    </a:p>
                  </a:txBody>
                  <a:tcPr marL="87465" marR="87465" anchor="ctr"/>
                </a:tc>
                <a:tc hMerge="1">
                  <a:txBody>
                    <a:bodyPr/>
                    <a:lstStyle/>
                    <a:p>
                      <a:pPr algn="ctr"/>
                      <a:endParaRPr lang="en-US" sz="2000" dirty="0"/>
                    </a:p>
                  </a:txBody>
                  <a:tcPr marL="87465" marR="87465" anchor="ctr"/>
                </a:tc>
                <a:tc gridSpan="4">
                  <a:txBody>
                    <a:bodyPr/>
                    <a:lstStyle/>
                    <a:p>
                      <a:pPr algn="ctr"/>
                      <a:r>
                        <a:rPr lang="en-US" sz="2000" dirty="0"/>
                        <a:t>Change</a:t>
                      </a:r>
                      <a:r>
                        <a:rPr lang="en-US" sz="2000" baseline="0" dirty="0"/>
                        <a:t> Basis for Need Projections</a:t>
                      </a:r>
                      <a:endParaRPr lang="en-US" sz="2000" dirty="0"/>
                    </a:p>
                  </a:txBody>
                  <a:tcPr marL="87465" marR="87465" anchor="ctr"/>
                </a:tc>
                <a:tc hMerge="1">
                  <a:txBody>
                    <a:bodyPr/>
                    <a:lstStyle/>
                    <a:p>
                      <a:pPr algn="ctr"/>
                      <a:endParaRPr lang="en-US" sz="2000" dirty="0"/>
                    </a:p>
                  </a:txBody>
                  <a:tcPr marL="87465" marR="87465" anchor="ctr"/>
                </a:tc>
                <a:tc hMerge="1">
                  <a:txBody>
                    <a:bodyPr/>
                    <a:lstStyle/>
                    <a:p>
                      <a:pPr algn="ctr"/>
                      <a:endParaRPr lang="en-US" sz="2000" dirty="0"/>
                    </a:p>
                  </a:txBody>
                  <a:tcPr marL="87465" marR="87465" anchor="ctr"/>
                </a:tc>
                <a:tc hMerge="1">
                  <a:txBody>
                    <a:bodyPr/>
                    <a:lstStyle/>
                    <a:p>
                      <a:pPr algn="ctr"/>
                      <a:endParaRPr lang="en-US" sz="2000" dirty="0"/>
                    </a:p>
                  </a:txBody>
                  <a:tcPr marL="87465" marR="87465" anchor="ctr"/>
                </a:tc>
                <a:extLst>
                  <a:ext uri="{0D108BD9-81ED-4DB2-BD59-A6C34878D82A}">
                    <a16:rowId xmlns:a16="http://schemas.microsoft.com/office/drawing/2014/main" val="10000"/>
                  </a:ext>
                </a:extLst>
              </a:tr>
              <a:tr h="762988">
                <a:tc vMerge="1">
                  <a:txBody>
                    <a:bodyPr/>
                    <a:lstStyle/>
                    <a:p>
                      <a:endParaRPr lang="en-US" sz="2000" dirty="0"/>
                    </a:p>
                  </a:txBody>
                  <a:tcPr/>
                </a:tc>
                <a:tc>
                  <a:txBody>
                    <a:bodyPr/>
                    <a:lstStyle/>
                    <a:p>
                      <a:pPr algn="ctr">
                        <a:tabLst>
                          <a:tab pos="685800" algn="dec"/>
                        </a:tabLst>
                      </a:pPr>
                      <a:r>
                        <a:rPr lang="en-US" sz="2000" dirty="0"/>
                        <a:t>LME-MCO</a:t>
                      </a:r>
                    </a:p>
                  </a:txBody>
                  <a:tcPr marL="87465" marR="87465" anchor="ctr"/>
                </a:tc>
                <a:tc>
                  <a:txBody>
                    <a:bodyPr/>
                    <a:lstStyle/>
                    <a:p>
                      <a:pPr algn="ctr">
                        <a:tabLst>
                          <a:tab pos="804863" algn="dec"/>
                        </a:tabLst>
                      </a:pPr>
                      <a:r>
                        <a:rPr lang="en-US" sz="2000" dirty="0"/>
                        <a:t>HSA</a:t>
                      </a:r>
                    </a:p>
                  </a:txBody>
                  <a:tcPr marL="87465" marR="8746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685800" algn="dec"/>
                        </a:tabLst>
                        <a:defRPr/>
                      </a:pPr>
                      <a:r>
                        <a:rPr lang="en-US" sz="2000" dirty="0"/>
                        <a:t>SUD</a:t>
                      </a:r>
                    </a:p>
                  </a:txBody>
                  <a:tcPr marL="87465" marR="8746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685800" algn="dec"/>
                        </a:tabLst>
                        <a:defRPr/>
                      </a:pPr>
                      <a:r>
                        <a:rPr lang="en-US" sz="2000" dirty="0"/>
                        <a:t>State</a:t>
                      </a:r>
                    </a:p>
                  </a:txBody>
                  <a:tcPr marL="87465" marR="87465" anchor="ctr"/>
                </a:tc>
                <a:tc>
                  <a:txBody>
                    <a:bodyPr/>
                    <a:lstStyle/>
                    <a:p>
                      <a:pPr algn="ctr">
                        <a:tabLst>
                          <a:tab pos="685800" algn="dec"/>
                        </a:tabLst>
                      </a:pPr>
                      <a:r>
                        <a:rPr lang="en-US" sz="2000" dirty="0"/>
                        <a:t>LME-MCO</a:t>
                      </a:r>
                    </a:p>
                  </a:txBody>
                  <a:tcPr marL="87465" marR="87465" anchor="ctr"/>
                </a:tc>
                <a:tc>
                  <a:txBody>
                    <a:bodyPr/>
                    <a:lstStyle/>
                    <a:p>
                      <a:pPr algn="ctr">
                        <a:tabLst>
                          <a:tab pos="627063" algn="dec"/>
                        </a:tabLst>
                      </a:pPr>
                      <a:r>
                        <a:rPr lang="en-US" sz="2000" dirty="0"/>
                        <a:t>HSA</a:t>
                      </a:r>
                    </a:p>
                  </a:txBody>
                  <a:tcPr marL="87465" marR="87465" anchor="ctr"/>
                </a:tc>
                <a:tc>
                  <a:txBody>
                    <a:bodyPr/>
                    <a:lstStyle/>
                    <a:p>
                      <a:pPr algn="ctr"/>
                      <a:r>
                        <a:rPr lang="en-US" sz="2000" dirty="0"/>
                        <a:t>SUD</a:t>
                      </a:r>
                    </a:p>
                  </a:txBody>
                  <a:tcPr marL="87465" marR="87465" anchor="ctr"/>
                </a:tc>
                <a:tc>
                  <a:txBody>
                    <a:bodyPr/>
                    <a:lstStyle/>
                    <a:p>
                      <a:pPr algn="ctr"/>
                      <a:r>
                        <a:rPr lang="en-US" sz="2000" dirty="0"/>
                        <a:t>State</a:t>
                      </a:r>
                    </a:p>
                  </a:txBody>
                  <a:tcPr marL="87465" marR="87465" anchor="ctr"/>
                </a:tc>
                <a:extLst>
                  <a:ext uri="{0D108BD9-81ED-4DB2-BD59-A6C34878D82A}">
                    <a16:rowId xmlns:a16="http://schemas.microsoft.com/office/drawing/2014/main" val="10001"/>
                  </a:ext>
                </a:extLst>
              </a:tr>
              <a:tr h="762988">
                <a:tc>
                  <a:txBody>
                    <a:bodyPr/>
                    <a:lstStyle/>
                    <a:p>
                      <a:r>
                        <a:rPr lang="en-US" sz="2000" dirty="0"/>
                        <a:t>Child/ Adolescent</a:t>
                      </a:r>
                    </a:p>
                  </a:txBody>
                  <a:tcPr marL="87465" marR="87465"/>
                </a:tc>
                <a:tc>
                  <a:txBody>
                    <a:bodyPr/>
                    <a:lstStyle/>
                    <a:p>
                      <a:pPr>
                        <a:tabLst>
                          <a:tab pos="685800" algn="dec"/>
                        </a:tabLst>
                      </a:pPr>
                      <a:r>
                        <a:rPr lang="en-US" sz="2000" dirty="0"/>
                        <a:t>	89</a:t>
                      </a:r>
                    </a:p>
                  </a:txBody>
                  <a:tcPr marL="87465" marR="87465" anchor="ctr"/>
                </a:tc>
                <a:tc>
                  <a:txBody>
                    <a:bodyPr/>
                    <a:lstStyle/>
                    <a:p>
                      <a:pPr>
                        <a:tabLst>
                          <a:tab pos="571500" algn="dec"/>
                        </a:tabLst>
                      </a:pPr>
                      <a:r>
                        <a:rPr lang="en-US" sz="2000" dirty="0"/>
                        <a:t>	96</a:t>
                      </a:r>
                    </a:p>
                  </a:txBody>
                  <a:tcPr marL="87465" marR="87465" anchor="ctr"/>
                </a:tc>
                <a:tc>
                  <a:txBody>
                    <a:bodyPr/>
                    <a:lstStyle/>
                    <a:p>
                      <a:pPr>
                        <a:tabLst>
                          <a:tab pos="685800" algn="dec"/>
                        </a:tabLst>
                      </a:pPr>
                      <a:r>
                        <a:rPr lang="en-US" sz="2000" dirty="0"/>
                        <a:t>	64</a:t>
                      </a:r>
                    </a:p>
                  </a:txBody>
                  <a:tcPr marL="87465" marR="87465" anchor="ctr"/>
                </a:tc>
                <a:tc>
                  <a:txBody>
                    <a:bodyPr/>
                    <a:lstStyle/>
                    <a:p>
                      <a:pPr>
                        <a:tabLst>
                          <a:tab pos="685800" algn="dec"/>
                        </a:tabLst>
                      </a:pPr>
                      <a:r>
                        <a:rPr lang="en-US" sz="2000" dirty="0"/>
                        <a:t>	63</a:t>
                      </a:r>
                    </a:p>
                  </a:txBody>
                  <a:tcPr marL="87465" marR="87465" anchor="ctr"/>
                </a:tc>
                <a:tc>
                  <a:txBody>
                    <a:bodyPr/>
                    <a:lstStyle/>
                    <a:p>
                      <a:pPr>
                        <a:tabLst>
                          <a:tab pos="685800" algn="dec"/>
                        </a:tabLst>
                      </a:pPr>
                      <a:r>
                        <a:rPr lang="en-US" sz="2000" dirty="0"/>
                        <a:t>	97</a:t>
                      </a:r>
                    </a:p>
                  </a:txBody>
                  <a:tcPr marL="87465" marR="87465" anchor="ctr"/>
                </a:tc>
                <a:tc>
                  <a:txBody>
                    <a:bodyPr/>
                    <a:lstStyle/>
                    <a:p>
                      <a:pPr>
                        <a:tabLst>
                          <a:tab pos="804863" algn="dec"/>
                        </a:tabLst>
                      </a:pPr>
                      <a:r>
                        <a:rPr lang="en-US" sz="2000" dirty="0"/>
                        <a:t>	94</a:t>
                      </a:r>
                    </a:p>
                  </a:txBody>
                  <a:tcPr marL="87465" marR="87465" anchor="ctr"/>
                </a:tc>
                <a:tc>
                  <a:txBody>
                    <a:bodyPr/>
                    <a:lstStyle/>
                    <a:p>
                      <a:pPr>
                        <a:tabLst>
                          <a:tab pos="685800" algn="dec"/>
                        </a:tabLst>
                      </a:pPr>
                      <a:r>
                        <a:rPr lang="en-US" sz="2000" dirty="0"/>
                        <a:t>	86</a:t>
                      </a:r>
                    </a:p>
                  </a:txBody>
                  <a:tcPr marL="87465" marR="87465" anchor="ctr"/>
                </a:tc>
                <a:tc>
                  <a:txBody>
                    <a:bodyPr/>
                    <a:lstStyle/>
                    <a:p>
                      <a:pPr>
                        <a:tabLst>
                          <a:tab pos="685800" algn="dec"/>
                        </a:tabLst>
                      </a:pPr>
                      <a:r>
                        <a:rPr lang="en-US" sz="2000" dirty="0"/>
                        <a:t>	66</a:t>
                      </a:r>
                    </a:p>
                  </a:txBody>
                  <a:tcPr marL="87465" marR="87465" anchor="ctr"/>
                </a:tc>
                <a:extLst>
                  <a:ext uri="{0D108BD9-81ED-4DB2-BD59-A6C34878D82A}">
                    <a16:rowId xmlns:a16="http://schemas.microsoft.com/office/drawing/2014/main" val="10002"/>
                  </a:ext>
                </a:extLst>
              </a:tr>
              <a:tr h="431254">
                <a:tc>
                  <a:txBody>
                    <a:bodyPr/>
                    <a:lstStyle/>
                    <a:p>
                      <a:r>
                        <a:rPr lang="en-US" sz="2000" dirty="0"/>
                        <a:t>Adult</a:t>
                      </a:r>
                    </a:p>
                  </a:txBody>
                  <a:tcPr marL="87465" marR="87465"/>
                </a:tc>
                <a:tc>
                  <a:txBody>
                    <a:bodyPr/>
                    <a:lstStyle/>
                    <a:p>
                      <a:pPr>
                        <a:tabLst>
                          <a:tab pos="685800" algn="dec"/>
                        </a:tabLst>
                      </a:pPr>
                      <a:r>
                        <a:rPr lang="en-US" sz="2000" dirty="0"/>
                        <a:t>	2</a:t>
                      </a:r>
                    </a:p>
                  </a:txBody>
                  <a:tcPr marL="87465" marR="87465" anchor="ctr"/>
                </a:tc>
                <a:tc>
                  <a:txBody>
                    <a:bodyPr/>
                    <a:lstStyle/>
                    <a:p>
                      <a:pPr>
                        <a:tabLst>
                          <a:tab pos="571500" algn="dec"/>
                        </a:tabLst>
                      </a:pPr>
                      <a:r>
                        <a:rPr lang="en-US" sz="2000" dirty="0"/>
                        <a:t>	52</a:t>
                      </a:r>
                    </a:p>
                  </a:txBody>
                  <a:tcPr marL="87465" marR="87465" anchor="ctr"/>
                </a:tc>
                <a:tc>
                  <a:txBody>
                    <a:bodyPr/>
                    <a:lstStyle/>
                    <a:p>
                      <a:pPr>
                        <a:tabLst>
                          <a:tab pos="685800" algn="dec"/>
                        </a:tabLst>
                      </a:pPr>
                      <a:r>
                        <a:rPr lang="en-US" sz="2000" dirty="0"/>
                        <a:t>	0*</a:t>
                      </a:r>
                    </a:p>
                  </a:txBody>
                  <a:tcPr marL="87465" marR="87465" anchor="ctr"/>
                </a:tc>
                <a:tc>
                  <a:txBody>
                    <a:bodyPr/>
                    <a:lstStyle/>
                    <a:p>
                      <a:pPr>
                        <a:tabLst>
                          <a:tab pos="685800" algn="dec"/>
                        </a:tabLst>
                      </a:pPr>
                      <a:r>
                        <a:rPr lang="en-US" sz="2000" dirty="0"/>
                        <a:t>	0*</a:t>
                      </a:r>
                    </a:p>
                  </a:txBody>
                  <a:tcPr marL="87465" marR="87465" anchor="ctr"/>
                </a:tc>
                <a:tc>
                  <a:txBody>
                    <a:bodyPr/>
                    <a:lstStyle/>
                    <a:p>
                      <a:pPr>
                        <a:tabLst>
                          <a:tab pos="685800" algn="dec"/>
                        </a:tabLst>
                      </a:pPr>
                      <a:r>
                        <a:rPr lang="en-US" sz="2000" dirty="0"/>
                        <a:t>	22</a:t>
                      </a:r>
                    </a:p>
                  </a:txBody>
                  <a:tcPr marL="87465" marR="87465" anchor="ctr"/>
                </a:tc>
                <a:tc>
                  <a:txBody>
                    <a:bodyPr/>
                    <a:lstStyle/>
                    <a:p>
                      <a:pPr>
                        <a:tabLst>
                          <a:tab pos="804863" algn="dec"/>
                        </a:tabLst>
                      </a:pPr>
                      <a:r>
                        <a:rPr lang="en-US" sz="2000" dirty="0"/>
                        <a:t>	16</a:t>
                      </a:r>
                    </a:p>
                  </a:txBody>
                  <a:tcPr marL="87465" marR="87465" anchor="ctr"/>
                </a:tc>
                <a:tc>
                  <a:txBody>
                    <a:bodyPr/>
                    <a:lstStyle/>
                    <a:p>
                      <a:pPr>
                        <a:tabLst>
                          <a:tab pos="685800" algn="dec"/>
                        </a:tabLst>
                      </a:pPr>
                      <a:r>
                        <a:rPr lang="en-US" sz="2000" dirty="0"/>
                        <a:t>	0**</a:t>
                      </a:r>
                    </a:p>
                  </a:txBody>
                  <a:tcPr marL="87465" marR="87465" anchor="ctr"/>
                </a:tc>
                <a:tc>
                  <a:txBody>
                    <a:bodyPr/>
                    <a:lstStyle/>
                    <a:p>
                      <a:pPr>
                        <a:tabLst>
                          <a:tab pos="685800" algn="dec"/>
                        </a:tabLst>
                      </a:pPr>
                      <a:r>
                        <a:rPr lang="en-US" sz="2000" dirty="0"/>
                        <a:t>	0***</a:t>
                      </a:r>
                    </a:p>
                  </a:txBody>
                  <a:tcPr marL="87465" marR="87465" anchor="ctr"/>
                </a:tc>
                <a:extLst>
                  <a:ext uri="{0D108BD9-81ED-4DB2-BD59-A6C34878D82A}">
                    <a16:rowId xmlns:a16="http://schemas.microsoft.com/office/drawing/2014/main" val="10003"/>
                  </a:ext>
                </a:extLst>
              </a:tr>
              <a:tr h="431254">
                <a:tc>
                  <a:txBody>
                    <a:bodyPr/>
                    <a:lstStyle/>
                    <a:p>
                      <a:r>
                        <a:rPr lang="en-US" sz="2000" b="1" dirty="0"/>
                        <a:t>Total</a:t>
                      </a:r>
                    </a:p>
                  </a:txBody>
                  <a:tcPr marL="87465" marR="87465"/>
                </a:tc>
                <a:tc>
                  <a:txBody>
                    <a:bodyPr/>
                    <a:lstStyle/>
                    <a:p>
                      <a:pPr>
                        <a:tabLst>
                          <a:tab pos="685800" algn="dec"/>
                        </a:tabLst>
                      </a:pPr>
                      <a:r>
                        <a:rPr lang="en-US" sz="2000" b="1" dirty="0"/>
                        <a:t>	91</a:t>
                      </a:r>
                    </a:p>
                  </a:txBody>
                  <a:tcPr marL="87465" marR="87465" anchor="ctr"/>
                </a:tc>
                <a:tc>
                  <a:txBody>
                    <a:bodyPr/>
                    <a:lstStyle/>
                    <a:p>
                      <a:pPr>
                        <a:tabLst>
                          <a:tab pos="571500" algn="dec"/>
                        </a:tabLst>
                      </a:pPr>
                      <a:r>
                        <a:rPr lang="en-US" sz="2000" b="1" dirty="0"/>
                        <a:t>	148</a:t>
                      </a:r>
                    </a:p>
                  </a:txBody>
                  <a:tcPr marL="87465" marR="87465" anchor="ctr"/>
                </a:tc>
                <a:tc>
                  <a:txBody>
                    <a:bodyPr/>
                    <a:lstStyle/>
                    <a:p>
                      <a:pPr>
                        <a:tabLst>
                          <a:tab pos="685800" algn="dec"/>
                        </a:tabLst>
                      </a:pPr>
                      <a:r>
                        <a:rPr lang="en-US" sz="2000" b="1" dirty="0"/>
                        <a:t>	64</a:t>
                      </a:r>
                    </a:p>
                  </a:txBody>
                  <a:tcPr marL="87465" marR="87465" anchor="ctr"/>
                </a:tc>
                <a:tc>
                  <a:txBody>
                    <a:bodyPr/>
                    <a:lstStyle/>
                    <a:p>
                      <a:pPr>
                        <a:tabLst>
                          <a:tab pos="685800" algn="dec"/>
                        </a:tabLst>
                      </a:pPr>
                      <a:r>
                        <a:rPr lang="en-US" sz="2000" b="1" dirty="0"/>
                        <a:t>	63</a:t>
                      </a:r>
                    </a:p>
                  </a:txBody>
                  <a:tcPr marL="87465" marR="87465" anchor="ctr"/>
                </a:tc>
                <a:tc>
                  <a:txBody>
                    <a:bodyPr/>
                    <a:lstStyle/>
                    <a:p>
                      <a:pPr>
                        <a:tabLst>
                          <a:tab pos="685800" algn="dec"/>
                        </a:tabLst>
                      </a:pPr>
                      <a:r>
                        <a:rPr lang="en-US" sz="2000" b="1" dirty="0"/>
                        <a:t>	119</a:t>
                      </a:r>
                    </a:p>
                  </a:txBody>
                  <a:tcPr marL="87465" marR="87465" anchor="ctr"/>
                </a:tc>
                <a:tc>
                  <a:txBody>
                    <a:bodyPr/>
                    <a:lstStyle/>
                    <a:p>
                      <a:pPr>
                        <a:tabLst>
                          <a:tab pos="804863" algn="dec"/>
                        </a:tabLst>
                      </a:pPr>
                      <a:r>
                        <a:rPr lang="en-US" sz="2000" b="1" dirty="0"/>
                        <a:t>	110</a:t>
                      </a:r>
                    </a:p>
                  </a:txBody>
                  <a:tcPr marL="87465" marR="87465" anchor="ctr"/>
                </a:tc>
                <a:tc>
                  <a:txBody>
                    <a:bodyPr/>
                    <a:lstStyle/>
                    <a:p>
                      <a:pPr>
                        <a:tabLst>
                          <a:tab pos="685800" algn="dec"/>
                        </a:tabLst>
                      </a:pPr>
                      <a:r>
                        <a:rPr lang="en-US" sz="2000" b="1" dirty="0"/>
                        <a:t>	86</a:t>
                      </a:r>
                    </a:p>
                  </a:txBody>
                  <a:tcPr marL="87465" marR="87465" anchor="ctr"/>
                </a:tc>
                <a:tc>
                  <a:txBody>
                    <a:bodyPr/>
                    <a:lstStyle/>
                    <a:p>
                      <a:pPr>
                        <a:tabLst>
                          <a:tab pos="685800" algn="dec"/>
                        </a:tabLst>
                      </a:pPr>
                      <a:r>
                        <a:rPr lang="en-US" sz="2000" b="1" dirty="0"/>
                        <a:t>	66</a:t>
                      </a:r>
                    </a:p>
                  </a:txBody>
                  <a:tcPr marL="87465" marR="87465" anchor="ctr"/>
                </a:tc>
                <a:extLst>
                  <a:ext uri="{0D108BD9-81ED-4DB2-BD59-A6C34878D82A}">
                    <a16:rowId xmlns:a16="http://schemas.microsoft.com/office/drawing/2014/main" val="10004"/>
                  </a:ext>
                </a:extLst>
              </a:tr>
            </a:tbl>
          </a:graphicData>
        </a:graphic>
      </p:graphicFrame>
      <p:sp>
        <p:nvSpPr>
          <p:cNvPr id="5" name="TextBox 4"/>
          <p:cNvSpPr txBox="1"/>
          <p:nvPr/>
        </p:nvSpPr>
        <p:spPr>
          <a:xfrm>
            <a:off x="1046162" y="5458441"/>
            <a:ext cx="4622800" cy="1292662"/>
          </a:xfrm>
          <a:prstGeom prst="rect">
            <a:avLst/>
          </a:prstGeom>
          <a:noFill/>
        </p:spPr>
        <p:txBody>
          <a:bodyPr wrap="square" rtlCol="0">
            <a:spAutoFit/>
          </a:bodyPr>
          <a:lstStyle/>
          <a:p>
            <a:pPr>
              <a:tabLst>
                <a:tab pos="398463" algn="l"/>
              </a:tabLst>
            </a:pPr>
            <a:r>
              <a:rPr lang="en-US" sz="2000" dirty="0"/>
              <a:t>*	 Surplus of 274 beds</a:t>
            </a:r>
          </a:p>
          <a:p>
            <a:pPr>
              <a:tabLst>
                <a:tab pos="398463" algn="l"/>
              </a:tabLst>
            </a:pPr>
            <a:r>
              <a:rPr lang="en-US" sz="2000" dirty="0"/>
              <a:t>**	 Surplus of 414 beds</a:t>
            </a:r>
          </a:p>
          <a:p>
            <a:pPr>
              <a:tabLst>
                <a:tab pos="398463" algn="l"/>
              </a:tabLst>
            </a:pPr>
            <a:r>
              <a:rPr lang="en-US" sz="2000" dirty="0"/>
              <a:t>***	 Surplus of 250 beds</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166715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FD322AF-AD01-4EBF-B155-1AB0722382C2}"/>
              </a:ext>
            </a:extLst>
          </p:cNvPr>
          <p:cNvSpPr>
            <a:spLocks noGrp="1"/>
          </p:cNvSpPr>
          <p:nvPr>
            <p:ph type="title"/>
          </p:nvPr>
        </p:nvSpPr>
        <p:spPr/>
        <p:txBody>
          <a:bodyPr/>
          <a:lstStyle/>
          <a:p>
            <a:r>
              <a:rPr lang="en-US" sz="2800" dirty="0"/>
              <a:t>Substance Use Disorder Inpatient/Residential </a:t>
            </a:r>
            <a:br>
              <a:rPr lang="en-US" sz="2800" dirty="0"/>
            </a:br>
            <a:r>
              <a:rPr lang="en-US" sz="2800" dirty="0"/>
              <a:t>Bed Need Methodology</a:t>
            </a:r>
          </a:p>
        </p:txBody>
      </p:sp>
    </p:spTree>
    <p:extLst>
      <p:ext uri="{BB962C8B-B14F-4D97-AF65-F5344CB8AC3E}">
        <p14:creationId xmlns:p14="http://schemas.microsoft.com/office/powerpoint/2010/main" val="1732362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119ED-38BB-4FDF-968B-F040BF9C6D7C}"/>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4A624EA-2A7C-478D-83F8-3BD0BB05386D}"/>
              </a:ext>
            </a:extLst>
          </p:cNvPr>
          <p:cNvSpPr>
            <a:spLocks noGrp="1"/>
          </p:cNvSpPr>
          <p:nvPr>
            <p:ph idx="1"/>
          </p:nvPr>
        </p:nvSpPr>
        <p:spPr>
          <a:xfrm>
            <a:off x="680321" y="2079697"/>
            <a:ext cx="9613861" cy="3806753"/>
          </a:xfrm>
        </p:spPr>
        <p:txBody>
          <a:bodyPr>
            <a:normAutofit/>
          </a:bodyPr>
          <a:lstStyle/>
          <a:p>
            <a:r>
              <a:rPr lang="en-US" sz="2000" dirty="0"/>
              <a:t>Methodology implemented in 1984 SMFP – only a couple of minor tweaks since then</a:t>
            </a:r>
          </a:p>
          <a:p>
            <a:r>
              <a:rPr lang="en-US" sz="2000" dirty="0"/>
              <a:t>SMFP includes only inpatient and residential beds that are covered in the CON law, which comprise</a:t>
            </a:r>
          </a:p>
          <a:p>
            <a:pPr lvl="1"/>
            <a:r>
              <a:rPr lang="en-US" sz="1800" dirty="0"/>
              <a:t>about 35% of all adult substance use disorder (SUD) beds in the state</a:t>
            </a:r>
          </a:p>
          <a:p>
            <a:pPr lvl="1"/>
            <a:r>
              <a:rPr lang="en-US" sz="1800" dirty="0"/>
              <a:t>about 2% of child/adolescent SUD beds in the state</a:t>
            </a:r>
          </a:p>
          <a:p>
            <a:r>
              <a:rPr lang="en-US" sz="2000" dirty="0"/>
              <a:t>SMFP does not cover</a:t>
            </a:r>
          </a:p>
          <a:p>
            <a:pPr lvl="1"/>
            <a:r>
              <a:rPr lang="en-US" sz="1800" dirty="0"/>
              <a:t>Group homes</a:t>
            </a:r>
          </a:p>
          <a:p>
            <a:pPr lvl="1"/>
            <a:r>
              <a:rPr lang="en-US" sz="1800" dirty="0"/>
              <a:t>Therapeutic communities</a:t>
            </a:r>
          </a:p>
          <a:p>
            <a:pPr lvl="1"/>
            <a:r>
              <a:rPr lang="en-US" sz="1800" dirty="0"/>
              <a:t>State facilities</a:t>
            </a:r>
          </a:p>
          <a:p>
            <a:pPr lvl="1"/>
            <a:r>
              <a:rPr lang="en-US" sz="1800" dirty="0"/>
              <a:t>Detention/correctional facilities</a:t>
            </a:r>
          </a:p>
          <a:p>
            <a:pPr lvl="1"/>
            <a:endParaRPr lang="en-US" sz="1800" dirty="0"/>
          </a:p>
          <a:p>
            <a:endParaRPr lang="en-US" sz="2000" dirty="0"/>
          </a:p>
        </p:txBody>
      </p:sp>
    </p:spTree>
    <p:extLst>
      <p:ext uri="{BB962C8B-B14F-4D97-AF65-F5344CB8AC3E}">
        <p14:creationId xmlns:p14="http://schemas.microsoft.com/office/powerpoint/2010/main" val="28035793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97EC7-A667-4134-AA28-DA477EF26A28}"/>
              </a:ext>
            </a:extLst>
          </p:cNvPr>
          <p:cNvSpPr>
            <a:spLocks noGrp="1"/>
          </p:cNvSpPr>
          <p:nvPr>
            <p:ph type="title"/>
          </p:nvPr>
        </p:nvSpPr>
        <p:spPr/>
        <p:txBody>
          <a:bodyPr/>
          <a:lstStyle/>
          <a:p>
            <a:r>
              <a:rPr lang="en-US" dirty="0"/>
              <a:t>Utilization</a:t>
            </a:r>
          </a:p>
        </p:txBody>
      </p:sp>
      <p:sp>
        <p:nvSpPr>
          <p:cNvPr id="3" name="Content Placeholder 2">
            <a:extLst>
              <a:ext uri="{FF2B5EF4-FFF2-40B4-BE49-F238E27FC236}">
                <a16:creationId xmlns:a16="http://schemas.microsoft.com/office/drawing/2014/main" id="{69FD15D2-1FF2-4E3A-AFE3-A04013232013}"/>
              </a:ext>
            </a:extLst>
          </p:cNvPr>
          <p:cNvSpPr>
            <a:spLocks noGrp="1"/>
          </p:cNvSpPr>
          <p:nvPr>
            <p:ph idx="1"/>
          </p:nvPr>
        </p:nvSpPr>
        <p:spPr/>
        <p:txBody>
          <a:bodyPr>
            <a:normAutofit/>
          </a:bodyPr>
          <a:lstStyle/>
          <a:p>
            <a:r>
              <a:rPr lang="en-US" dirty="0"/>
              <a:t>Statewide utilization</a:t>
            </a:r>
          </a:p>
          <a:p>
            <a:pPr lvl="1"/>
            <a:r>
              <a:rPr lang="en-US" dirty="0"/>
              <a:t>73% adults</a:t>
            </a:r>
          </a:p>
          <a:p>
            <a:pPr lvl="1"/>
            <a:r>
              <a:rPr lang="en-US" dirty="0"/>
              <a:t>21% children/adolescents</a:t>
            </a:r>
          </a:p>
          <a:p>
            <a:r>
              <a:rPr lang="en-US" dirty="0"/>
              <a:t>About 24% of days of care are provided in acute care hospitals</a:t>
            </a:r>
          </a:p>
          <a:p>
            <a:pPr lvl="1"/>
            <a:r>
              <a:rPr lang="en-US" dirty="0"/>
              <a:t>Probably stays of less than 7 days</a:t>
            </a:r>
          </a:p>
          <a:p>
            <a:r>
              <a:rPr lang="en-US" dirty="0"/>
              <a:t>Only about 38% of the SUD beds in acute care hospitals </a:t>
            </a:r>
            <a:r>
              <a:rPr lang="en-US" u="sng" dirty="0"/>
              <a:t>are</a:t>
            </a:r>
            <a:r>
              <a:rPr lang="en-US" dirty="0"/>
              <a:t> operational.</a:t>
            </a:r>
          </a:p>
          <a:p>
            <a:endParaRPr lang="en-US" dirty="0"/>
          </a:p>
        </p:txBody>
      </p:sp>
    </p:spTree>
    <p:extLst>
      <p:ext uri="{BB962C8B-B14F-4D97-AF65-F5344CB8AC3E}">
        <p14:creationId xmlns:p14="http://schemas.microsoft.com/office/powerpoint/2010/main" val="23969287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7A3F3-4120-45B1-BE79-B27B7384889E}"/>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AE62D9C1-C0AD-463D-A996-D69F5844A02B}"/>
              </a:ext>
            </a:extLst>
          </p:cNvPr>
          <p:cNvSpPr>
            <a:spLocks noGrp="1"/>
          </p:cNvSpPr>
          <p:nvPr>
            <p:ph idx="1"/>
          </p:nvPr>
        </p:nvSpPr>
        <p:spPr>
          <a:xfrm>
            <a:off x="680321" y="2165422"/>
            <a:ext cx="10022656" cy="4108897"/>
          </a:xfrm>
        </p:spPr>
        <p:txBody>
          <a:bodyPr>
            <a:normAutofit/>
          </a:bodyPr>
          <a:lstStyle/>
          <a:p>
            <a:r>
              <a:rPr lang="en-US" dirty="0"/>
              <a:t>Bed need determinations are calculated separately for children/adolescents and for adults</a:t>
            </a:r>
          </a:p>
          <a:p>
            <a:r>
              <a:rPr lang="en-US" dirty="0"/>
              <a:t>Produces bed need determinations by 3 LME-MCO-based planning regions</a:t>
            </a:r>
          </a:p>
          <a:p>
            <a:pPr lvl="1"/>
            <a:r>
              <a:rPr lang="en-US" dirty="0"/>
              <a:t>Western – Partners, Vaya</a:t>
            </a:r>
          </a:p>
          <a:p>
            <a:pPr lvl="1"/>
            <a:r>
              <a:rPr lang="en-US" dirty="0"/>
              <a:t>Central – Alliance, Cardinal, Sandhills</a:t>
            </a:r>
          </a:p>
          <a:p>
            <a:pPr lvl="1"/>
            <a:r>
              <a:rPr lang="en-US" dirty="0"/>
              <a:t>Eastern – Eastpointe, Trillium</a:t>
            </a:r>
          </a:p>
          <a:p>
            <a:r>
              <a:rPr lang="en-US" dirty="0"/>
              <a:t>Based on days of care for patients by their region of residence</a:t>
            </a:r>
          </a:p>
          <a:p>
            <a:r>
              <a:rPr lang="en-US" dirty="0"/>
              <a:t>Methodology calculates total need and then</a:t>
            </a:r>
          </a:p>
          <a:p>
            <a:pPr lvl="1"/>
            <a:r>
              <a:rPr lang="en-US" dirty="0"/>
              <a:t>assigns needed beds to children/adolescents that are sufficient to provide 9% of the total days of care projected (for adults children/adolescents combined)</a:t>
            </a:r>
          </a:p>
          <a:p>
            <a:pPr marL="0" indent="0">
              <a:buNone/>
            </a:pPr>
            <a:endParaRPr lang="en-US" dirty="0"/>
          </a:p>
        </p:txBody>
      </p:sp>
    </p:spTree>
    <p:extLst>
      <p:ext uri="{BB962C8B-B14F-4D97-AF65-F5344CB8AC3E}">
        <p14:creationId xmlns:p14="http://schemas.microsoft.com/office/powerpoint/2010/main" val="2809749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A7F5-A982-410F-A09B-A74AA49CACF4}"/>
              </a:ext>
            </a:extLst>
          </p:cNvPr>
          <p:cNvSpPr>
            <a:spLocks noGrp="1"/>
          </p:cNvSpPr>
          <p:nvPr>
            <p:ph type="title"/>
          </p:nvPr>
        </p:nvSpPr>
        <p:spPr/>
        <p:txBody>
          <a:bodyPr/>
          <a:lstStyle/>
          <a:p>
            <a:r>
              <a:rPr lang="en-US" dirty="0"/>
              <a:t>Need Determinations and CON Applications, 2015-2020, Substance Use Disorder Beds</a:t>
            </a:r>
          </a:p>
        </p:txBody>
      </p:sp>
      <p:graphicFrame>
        <p:nvGraphicFramePr>
          <p:cNvPr id="8" name="Content Placeholder 7">
            <a:extLst>
              <a:ext uri="{FF2B5EF4-FFF2-40B4-BE49-F238E27FC236}">
                <a16:creationId xmlns:a16="http://schemas.microsoft.com/office/drawing/2014/main" id="{910A7CAD-5978-4852-93B8-0DF83D339731}"/>
              </a:ext>
            </a:extLst>
          </p:cNvPr>
          <p:cNvGraphicFramePr>
            <a:graphicFrameLocks noGrp="1"/>
          </p:cNvGraphicFramePr>
          <p:nvPr>
            <p:ph idx="1"/>
            <p:extLst>
              <p:ext uri="{D42A27DB-BD31-4B8C-83A1-F6EECF244321}">
                <p14:modId xmlns:p14="http://schemas.microsoft.com/office/powerpoint/2010/main" val="307207753"/>
              </p:ext>
            </p:extLst>
          </p:nvPr>
        </p:nvGraphicFramePr>
        <p:xfrm>
          <a:off x="681038" y="2336800"/>
          <a:ext cx="9613900" cy="3235960"/>
        </p:xfrm>
        <a:graphic>
          <a:graphicData uri="http://schemas.openxmlformats.org/drawingml/2006/table">
            <a:tbl>
              <a:tblPr firstRow="1" bandRow="1">
                <a:tableStyleId>{5C22544A-7EE6-4342-B048-85BDC9FD1C3A}</a:tableStyleId>
              </a:tblPr>
              <a:tblGrid>
                <a:gridCol w="1922780">
                  <a:extLst>
                    <a:ext uri="{9D8B030D-6E8A-4147-A177-3AD203B41FA5}">
                      <a16:colId xmlns:a16="http://schemas.microsoft.com/office/drawing/2014/main" val="3926208755"/>
                    </a:ext>
                  </a:extLst>
                </a:gridCol>
                <a:gridCol w="1922780">
                  <a:extLst>
                    <a:ext uri="{9D8B030D-6E8A-4147-A177-3AD203B41FA5}">
                      <a16:colId xmlns:a16="http://schemas.microsoft.com/office/drawing/2014/main" val="3428575404"/>
                    </a:ext>
                  </a:extLst>
                </a:gridCol>
                <a:gridCol w="1922780">
                  <a:extLst>
                    <a:ext uri="{9D8B030D-6E8A-4147-A177-3AD203B41FA5}">
                      <a16:colId xmlns:a16="http://schemas.microsoft.com/office/drawing/2014/main" val="295473882"/>
                    </a:ext>
                  </a:extLst>
                </a:gridCol>
                <a:gridCol w="1922780">
                  <a:extLst>
                    <a:ext uri="{9D8B030D-6E8A-4147-A177-3AD203B41FA5}">
                      <a16:colId xmlns:a16="http://schemas.microsoft.com/office/drawing/2014/main" val="3702175183"/>
                    </a:ext>
                  </a:extLst>
                </a:gridCol>
                <a:gridCol w="1922780">
                  <a:extLst>
                    <a:ext uri="{9D8B030D-6E8A-4147-A177-3AD203B41FA5}">
                      <a16:colId xmlns:a16="http://schemas.microsoft.com/office/drawing/2014/main" val="341859223"/>
                    </a:ext>
                  </a:extLst>
                </a:gridCol>
              </a:tblGrid>
              <a:tr h="370840">
                <a:tc rowSpan="2">
                  <a:txBody>
                    <a:bodyPr/>
                    <a:lstStyle/>
                    <a:p>
                      <a:r>
                        <a:rPr lang="en-US" dirty="0"/>
                        <a:t>SMFP</a:t>
                      </a:r>
                    </a:p>
                  </a:txBody>
                  <a:tcPr anchor="ctr"/>
                </a:tc>
                <a:tc gridSpan="2">
                  <a:txBody>
                    <a:bodyPr/>
                    <a:lstStyle/>
                    <a:p>
                      <a:pPr algn="ctr"/>
                      <a:r>
                        <a:rPr lang="en-US" dirty="0"/>
                        <a:t>Adult Beds</a:t>
                      </a:r>
                    </a:p>
                  </a:txBody>
                  <a:tcPr anchor="ctr"/>
                </a:tc>
                <a:tc hMerge="1">
                  <a:txBody>
                    <a:bodyPr/>
                    <a:lstStyle/>
                    <a:p>
                      <a:pPr algn="ctr"/>
                      <a:endParaRPr lang="en-US" dirty="0"/>
                    </a:p>
                  </a:txBody>
                  <a:tcPr anchor="ctr"/>
                </a:tc>
                <a:tc gridSpan="2">
                  <a:txBody>
                    <a:bodyPr/>
                    <a:lstStyle/>
                    <a:p>
                      <a:pPr algn="ctr"/>
                      <a:r>
                        <a:rPr lang="en-US" dirty="0"/>
                        <a:t>Child/Adolescent Beds</a:t>
                      </a:r>
                    </a:p>
                  </a:txBody>
                  <a:tcPr anchor="ctr"/>
                </a:tc>
                <a:tc hMerge="1">
                  <a:txBody>
                    <a:bodyPr/>
                    <a:lstStyle/>
                    <a:p>
                      <a:pPr algn="ctr"/>
                      <a:endParaRPr lang="en-US" dirty="0"/>
                    </a:p>
                  </a:txBody>
                  <a:tcPr anchor="ctr"/>
                </a:tc>
                <a:extLst>
                  <a:ext uri="{0D108BD9-81ED-4DB2-BD59-A6C34878D82A}">
                    <a16:rowId xmlns:a16="http://schemas.microsoft.com/office/drawing/2014/main" val="1407582706"/>
                  </a:ext>
                </a:extLst>
              </a:tr>
              <a:tr h="370840">
                <a:tc vMerge="1">
                  <a:txBody>
                    <a:bodyPr/>
                    <a:lstStyle/>
                    <a:p>
                      <a:endParaRPr lang="en-US" dirty="0"/>
                    </a:p>
                  </a:txBody>
                  <a:tcPr/>
                </a:tc>
                <a:tc>
                  <a:txBody>
                    <a:bodyPr/>
                    <a:lstStyle/>
                    <a:p>
                      <a:pPr algn="ctr">
                        <a:tabLst>
                          <a:tab pos="863600" algn="dec"/>
                        </a:tabLst>
                      </a:pPr>
                      <a:r>
                        <a:rPr lang="en-US" dirty="0"/>
                        <a:t>Need Determinations</a:t>
                      </a:r>
                    </a:p>
                  </a:txBody>
                  <a:tcPr anchor="ctr"/>
                </a:tc>
                <a:tc>
                  <a:txBody>
                    <a:bodyPr/>
                    <a:lstStyle/>
                    <a:p>
                      <a:pPr algn="ctr">
                        <a:tabLst>
                          <a:tab pos="914400" algn="dec"/>
                        </a:tabLst>
                      </a:pPr>
                      <a:r>
                        <a:rPr lang="en-US" dirty="0"/>
                        <a:t>Beds Applied for</a:t>
                      </a:r>
                    </a:p>
                  </a:txBody>
                  <a:tcPr anchor="ctr"/>
                </a:tc>
                <a:tc>
                  <a:txBody>
                    <a:bodyPr/>
                    <a:lstStyle/>
                    <a:p>
                      <a:pPr algn="ctr">
                        <a:tabLst>
                          <a:tab pos="863600" algn="dec"/>
                        </a:tabLst>
                      </a:pPr>
                      <a:r>
                        <a:rPr lang="en-US" dirty="0"/>
                        <a:t>Need Determinations</a:t>
                      </a:r>
                    </a:p>
                  </a:txBody>
                  <a:tcPr anchor="ctr"/>
                </a:tc>
                <a:tc>
                  <a:txBody>
                    <a:bodyPr/>
                    <a:lstStyle/>
                    <a:p>
                      <a:pPr algn="ctr">
                        <a:tabLst>
                          <a:tab pos="914400" algn="dec"/>
                        </a:tabLst>
                      </a:pPr>
                      <a:r>
                        <a:rPr lang="en-US" dirty="0"/>
                        <a:t>Beds Applied for</a:t>
                      </a:r>
                    </a:p>
                  </a:txBody>
                  <a:tcPr anchor="ctr"/>
                </a:tc>
                <a:extLst>
                  <a:ext uri="{0D108BD9-81ED-4DB2-BD59-A6C34878D82A}">
                    <a16:rowId xmlns:a16="http://schemas.microsoft.com/office/drawing/2014/main" val="3448279115"/>
                  </a:ext>
                </a:extLst>
              </a:tr>
              <a:tr h="370840">
                <a:tc>
                  <a:txBody>
                    <a:bodyPr/>
                    <a:lstStyle/>
                    <a:p>
                      <a:r>
                        <a:rPr lang="en-US" dirty="0"/>
                        <a:t>2015</a:t>
                      </a:r>
                    </a:p>
                  </a:txBody>
                  <a:tcPr anchor="ctr"/>
                </a:tc>
                <a:tc>
                  <a:txBody>
                    <a:bodyPr/>
                    <a:lstStyle/>
                    <a:p>
                      <a:pPr>
                        <a:tabLst>
                          <a:tab pos="863600" algn="dec"/>
                        </a:tabLst>
                      </a:pPr>
                      <a:r>
                        <a:rPr lang="en-US" dirty="0"/>
                        <a:t>	37</a:t>
                      </a:r>
                    </a:p>
                  </a:txBody>
                  <a:tcPr anchor="ctr"/>
                </a:tc>
                <a:tc>
                  <a:txBody>
                    <a:bodyPr/>
                    <a:lstStyle/>
                    <a:p>
                      <a:pPr>
                        <a:tabLst>
                          <a:tab pos="914400" algn="dec"/>
                        </a:tabLst>
                      </a:pPr>
                      <a:r>
                        <a:rPr lang="en-US" dirty="0"/>
                        <a:t>	12</a:t>
                      </a:r>
                    </a:p>
                  </a:txBody>
                  <a:tcPr anchor="ctr"/>
                </a:tc>
                <a:tc>
                  <a:txBody>
                    <a:bodyPr/>
                    <a:lstStyle/>
                    <a:p>
                      <a:pPr>
                        <a:tabLst>
                          <a:tab pos="914400" algn="dec"/>
                        </a:tabLst>
                      </a:pPr>
                      <a:r>
                        <a:rPr lang="en-US" dirty="0"/>
                        <a:t>	28</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4017351902"/>
                  </a:ext>
                </a:extLst>
              </a:tr>
              <a:tr h="370840">
                <a:tc>
                  <a:txBody>
                    <a:bodyPr/>
                    <a:lstStyle/>
                    <a:p>
                      <a:r>
                        <a:rPr lang="en-US" dirty="0"/>
                        <a:t>2016</a:t>
                      </a:r>
                    </a:p>
                  </a:txBody>
                  <a:tcPr anchor="ctr"/>
                </a:tc>
                <a:tc>
                  <a:txBody>
                    <a:bodyPr/>
                    <a:lstStyle/>
                    <a:p>
                      <a:pPr>
                        <a:tabLst>
                          <a:tab pos="863600" algn="dec"/>
                        </a:tabLst>
                      </a:pPr>
                      <a:r>
                        <a:rPr lang="en-US" dirty="0"/>
                        <a:t>	45</a:t>
                      </a:r>
                    </a:p>
                  </a:txBody>
                  <a:tcPr anchor="ctr"/>
                </a:tc>
                <a:tc>
                  <a:txBody>
                    <a:bodyPr/>
                    <a:lstStyle/>
                    <a:p>
                      <a:pPr>
                        <a:tabLst>
                          <a:tab pos="914400" algn="dec"/>
                        </a:tabLst>
                      </a:pPr>
                      <a:r>
                        <a:rPr lang="en-US" dirty="0"/>
                        <a:t>	22</a:t>
                      </a:r>
                    </a:p>
                  </a:txBody>
                  <a:tcPr anchor="ctr"/>
                </a:tc>
                <a:tc>
                  <a:txBody>
                    <a:bodyPr/>
                    <a:lstStyle/>
                    <a:p>
                      <a:pPr>
                        <a:tabLst>
                          <a:tab pos="914400" algn="dec"/>
                        </a:tabLst>
                      </a:pPr>
                      <a:r>
                        <a:rPr lang="en-US" dirty="0"/>
                        <a:t>	28</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1187602149"/>
                  </a:ext>
                </a:extLst>
              </a:tr>
              <a:tr h="370840">
                <a:tc>
                  <a:txBody>
                    <a:bodyPr/>
                    <a:lstStyle/>
                    <a:p>
                      <a:r>
                        <a:rPr lang="en-US" dirty="0"/>
                        <a:t>2017</a:t>
                      </a:r>
                    </a:p>
                  </a:txBody>
                  <a:tcPr anchor="ctr"/>
                </a:tc>
                <a:tc>
                  <a:txBody>
                    <a:bodyPr/>
                    <a:lstStyle/>
                    <a:p>
                      <a:pPr>
                        <a:tabLst>
                          <a:tab pos="863600" algn="dec"/>
                        </a:tabLst>
                      </a:pPr>
                      <a:r>
                        <a:rPr lang="en-US" dirty="0"/>
                        <a:t>	0</a:t>
                      </a:r>
                    </a:p>
                  </a:txBody>
                  <a:tcPr anchor="ctr"/>
                </a:tc>
                <a:tc>
                  <a:txBody>
                    <a:bodyPr/>
                    <a:lstStyle/>
                    <a:p>
                      <a:pPr>
                        <a:tabLst>
                          <a:tab pos="914400" algn="dec"/>
                        </a:tabLst>
                      </a:pPr>
                      <a:r>
                        <a:rPr lang="en-US" dirty="0"/>
                        <a:t>	---</a:t>
                      </a:r>
                    </a:p>
                  </a:txBody>
                  <a:tcPr anchor="ctr"/>
                </a:tc>
                <a:tc>
                  <a:txBody>
                    <a:bodyPr/>
                    <a:lstStyle/>
                    <a:p>
                      <a:pPr>
                        <a:tabLst>
                          <a:tab pos="914400" algn="dec"/>
                        </a:tabLst>
                      </a:pPr>
                      <a:r>
                        <a:rPr lang="en-US" dirty="0"/>
                        <a:t>	17</a:t>
                      </a:r>
                    </a:p>
                  </a:txBody>
                  <a:tcPr anchor="ctr"/>
                </a:tc>
                <a:tc>
                  <a:txBody>
                    <a:bodyPr/>
                    <a:lstStyle/>
                    <a:p>
                      <a:pPr>
                        <a:tabLst>
                          <a:tab pos="914400" algn="dec"/>
                        </a:tabLst>
                      </a:pPr>
                      <a:r>
                        <a:rPr lang="en-US" dirty="0"/>
                        <a:t>	8</a:t>
                      </a:r>
                    </a:p>
                  </a:txBody>
                  <a:tcPr anchor="ctr"/>
                </a:tc>
                <a:extLst>
                  <a:ext uri="{0D108BD9-81ED-4DB2-BD59-A6C34878D82A}">
                    <a16:rowId xmlns:a16="http://schemas.microsoft.com/office/drawing/2014/main" val="3629650846"/>
                  </a:ext>
                </a:extLst>
              </a:tr>
              <a:tr h="370840">
                <a:tc>
                  <a:txBody>
                    <a:bodyPr/>
                    <a:lstStyle/>
                    <a:p>
                      <a:r>
                        <a:rPr lang="en-US" dirty="0"/>
                        <a:t>2018</a:t>
                      </a:r>
                    </a:p>
                  </a:txBody>
                  <a:tcPr anchor="ctr"/>
                </a:tc>
                <a:tc>
                  <a:txBody>
                    <a:bodyPr/>
                    <a:lstStyle/>
                    <a:p>
                      <a:pPr>
                        <a:tabLst>
                          <a:tab pos="863600" algn="dec"/>
                        </a:tabLst>
                      </a:pPr>
                      <a:r>
                        <a:rPr lang="en-US" dirty="0"/>
                        <a:t>	14</a:t>
                      </a:r>
                    </a:p>
                  </a:txBody>
                  <a:tcPr anchor="ctr"/>
                </a:tc>
                <a:tc>
                  <a:txBody>
                    <a:bodyPr/>
                    <a:lstStyle/>
                    <a:p>
                      <a:pPr>
                        <a:tabLst>
                          <a:tab pos="914400" algn="dec"/>
                        </a:tabLst>
                      </a:pPr>
                      <a:r>
                        <a:rPr lang="en-US" dirty="0"/>
                        <a:t>	14</a:t>
                      </a:r>
                    </a:p>
                  </a:txBody>
                  <a:tcPr anchor="ctr"/>
                </a:tc>
                <a:tc>
                  <a:txBody>
                    <a:bodyPr/>
                    <a:lstStyle/>
                    <a:p>
                      <a:pPr>
                        <a:tabLst>
                          <a:tab pos="914400" algn="dec"/>
                        </a:tabLst>
                      </a:pPr>
                      <a:r>
                        <a:rPr lang="en-US" dirty="0"/>
                        <a:t>	15</a:t>
                      </a:r>
                    </a:p>
                  </a:txBody>
                  <a:tcPr anchor="ctr"/>
                </a:tc>
                <a:tc>
                  <a:txBody>
                    <a:bodyPr/>
                    <a:lstStyle/>
                    <a:p>
                      <a:pPr>
                        <a:tabLst>
                          <a:tab pos="914400" algn="dec"/>
                        </a:tabLst>
                      </a:pPr>
                      <a:r>
                        <a:rPr lang="en-US"/>
                        <a:t>	0</a:t>
                      </a:r>
                      <a:endParaRPr lang="en-US" dirty="0"/>
                    </a:p>
                  </a:txBody>
                  <a:tcPr anchor="ctr"/>
                </a:tc>
                <a:extLst>
                  <a:ext uri="{0D108BD9-81ED-4DB2-BD59-A6C34878D82A}">
                    <a16:rowId xmlns:a16="http://schemas.microsoft.com/office/drawing/2014/main" val="1179828309"/>
                  </a:ext>
                </a:extLst>
              </a:tr>
              <a:tr h="370840">
                <a:tc>
                  <a:txBody>
                    <a:bodyPr/>
                    <a:lstStyle/>
                    <a:p>
                      <a:r>
                        <a:rPr lang="en-US" dirty="0"/>
                        <a:t>2019</a:t>
                      </a:r>
                    </a:p>
                  </a:txBody>
                  <a:tcPr anchor="ctr"/>
                </a:tc>
                <a:tc>
                  <a:txBody>
                    <a:bodyPr/>
                    <a:lstStyle/>
                    <a:p>
                      <a:pPr>
                        <a:tabLst>
                          <a:tab pos="863600" algn="dec"/>
                        </a:tabLst>
                      </a:pPr>
                      <a:r>
                        <a:rPr lang="en-US" dirty="0"/>
                        <a:t>	34</a:t>
                      </a:r>
                    </a:p>
                  </a:txBody>
                  <a:tcPr anchor="ctr"/>
                </a:tc>
                <a:tc>
                  <a:txBody>
                    <a:bodyPr/>
                    <a:lstStyle/>
                    <a:p>
                      <a:pPr>
                        <a:tabLst>
                          <a:tab pos="914400" algn="dec"/>
                        </a:tabLst>
                      </a:pPr>
                      <a:r>
                        <a:rPr lang="en-US" dirty="0"/>
                        <a:t>	0</a:t>
                      </a:r>
                    </a:p>
                  </a:txBody>
                  <a:tcPr anchor="ctr"/>
                </a:tc>
                <a:tc>
                  <a:txBody>
                    <a:bodyPr/>
                    <a:lstStyle/>
                    <a:p>
                      <a:pPr>
                        <a:tabLst>
                          <a:tab pos="914400" algn="dec"/>
                        </a:tabLst>
                      </a:pPr>
                      <a:r>
                        <a:rPr lang="en-US" dirty="0"/>
                        <a:t>	20</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2558001516"/>
                  </a:ext>
                </a:extLst>
              </a:tr>
              <a:tr h="370840">
                <a:tc>
                  <a:txBody>
                    <a:bodyPr/>
                    <a:lstStyle/>
                    <a:p>
                      <a:r>
                        <a:rPr lang="en-US" dirty="0"/>
                        <a:t>2020</a:t>
                      </a:r>
                    </a:p>
                  </a:txBody>
                  <a:tcPr anchor="ctr"/>
                </a:tc>
                <a:tc>
                  <a:txBody>
                    <a:bodyPr/>
                    <a:lstStyle/>
                    <a:p>
                      <a:pPr>
                        <a:tabLst>
                          <a:tab pos="863600" algn="dec"/>
                        </a:tabLst>
                      </a:pPr>
                      <a:r>
                        <a:rPr lang="en-US" dirty="0"/>
                        <a:t>	33</a:t>
                      </a:r>
                    </a:p>
                  </a:txBody>
                  <a:tcPr anchor="ctr"/>
                </a:tc>
                <a:tc>
                  <a:txBody>
                    <a:bodyPr/>
                    <a:lstStyle/>
                    <a:p>
                      <a:pPr algn="ctr">
                        <a:tabLst/>
                      </a:pPr>
                      <a:r>
                        <a:rPr lang="en-US" dirty="0"/>
                        <a:t>*</a:t>
                      </a:r>
                    </a:p>
                  </a:txBody>
                  <a:tcPr anchor="ctr"/>
                </a:tc>
                <a:tc>
                  <a:txBody>
                    <a:bodyPr/>
                    <a:lstStyle/>
                    <a:p>
                      <a:pPr>
                        <a:tabLst>
                          <a:tab pos="914400" algn="dec"/>
                        </a:tabLst>
                      </a:pPr>
                      <a:r>
                        <a:rPr lang="en-US" dirty="0"/>
                        <a:t>	23</a:t>
                      </a:r>
                    </a:p>
                  </a:txBody>
                  <a:tcPr anchor="ctr"/>
                </a:tc>
                <a:tc>
                  <a:txBody>
                    <a:bodyPr/>
                    <a:lstStyle/>
                    <a:p>
                      <a:pPr algn="ctr">
                        <a:tabLst/>
                      </a:pPr>
                      <a:r>
                        <a:rPr lang="en-US" dirty="0"/>
                        <a:t>*</a:t>
                      </a:r>
                    </a:p>
                  </a:txBody>
                  <a:tcPr anchor="ctr"/>
                </a:tc>
                <a:extLst>
                  <a:ext uri="{0D108BD9-81ED-4DB2-BD59-A6C34878D82A}">
                    <a16:rowId xmlns:a16="http://schemas.microsoft.com/office/drawing/2014/main" val="3411841364"/>
                  </a:ext>
                </a:extLst>
              </a:tr>
            </a:tbl>
          </a:graphicData>
        </a:graphic>
      </p:graphicFrame>
      <p:sp>
        <p:nvSpPr>
          <p:cNvPr id="9" name="TextBox 8">
            <a:extLst>
              <a:ext uri="{FF2B5EF4-FFF2-40B4-BE49-F238E27FC236}">
                <a16:creationId xmlns:a16="http://schemas.microsoft.com/office/drawing/2014/main" id="{10F1EC8F-D9C0-44F9-86F3-E8956F0BBD4A}"/>
              </a:ext>
            </a:extLst>
          </p:cNvPr>
          <p:cNvSpPr txBox="1"/>
          <p:nvPr/>
        </p:nvSpPr>
        <p:spPr>
          <a:xfrm>
            <a:off x="10430311" y="3206703"/>
            <a:ext cx="1329890" cy="1785104"/>
          </a:xfrm>
          <a:prstGeom prst="rect">
            <a:avLst/>
          </a:prstGeom>
          <a:noFill/>
        </p:spPr>
        <p:txBody>
          <a:bodyPr wrap="square" rtlCol="0">
            <a:spAutoFit/>
          </a:bodyPr>
          <a:lstStyle/>
          <a:p>
            <a:r>
              <a:rPr lang="en-US" sz="2000" b="1" dirty="0"/>
              <a:t>*</a:t>
            </a:r>
            <a:r>
              <a:rPr lang="en-US" dirty="0"/>
              <a:t> All CON due dates have not yet passed for the 2020 SMFP</a:t>
            </a:r>
          </a:p>
        </p:txBody>
      </p:sp>
      <p:sp>
        <p:nvSpPr>
          <p:cNvPr id="5" name="TextBox 4">
            <a:extLst>
              <a:ext uri="{FF2B5EF4-FFF2-40B4-BE49-F238E27FC236}">
                <a16:creationId xmlns:a16="http://schemas.microsoft.com/office/drawing/2014/main" id="{E357C638-46DE-4A85-A654-DF13D463255A}"/>
              </a:ext>
            </a:extLst>
          </p:cNvPr>
          <p:cNvSpPr txBox="1"/>
          <p:nvPr/>
        </p:nvSpPr>
        <p:spPr>
          <a:xfrm>
            <a:off x="680321" y="5643107"/>
            <a:ext cx="11270379" cy="923330"/>
          </a:xfrm>
          <a:prstGeom prst="rect">
            <a:avLst/>
          </a:prstGeom>
          <a:noFill/>
        </p:spPr>
        <p:txBody>
          <a:bodyPr wrap="square" rtlCol="0">
            <a:spAutoFit/>
          </a:bodyPr>
          <a:lstStyle/>
          <a:p>
            <a:r>
              <a:rPr lang="en-US" b="1" i="1" dirty="0">
                <a:solidFill>
                  <a:schemeClr val="accent3"/>
                </a:solidFill>
              </a:rPr>
              <a:t>Why aren’t beds in SMFP applied for?</a:t>
            </a:r>
          </a:p>
          <a:p>
            <a:pPr marL="742950" lvl="1" indent="-285750">
              <a:buFont typeface="Arial" panose="020B0604020202020204" pitchFamily="34" charset="0"/>
              <a:buChar char="•"/>
            </a:pPr>
            <a:r>
              <a:rPr lang="en-US" dirty="0"/>
              <a:t>$$$$$</a:t>
            </a:r>
          </a:p>
          <a:p>
            <a:pPr marL="742950" lvl="1" indent="-285750">
              <a:buFont typeface="Arial" panose="020B0604020202020204" pitchFamily="34" charset="0"/>
              <a:buChar char="•"/>
            </a:pPr>
            <a:r>
              <a:rPr lang="en-US" dirty="0"/>
              <a:t>A single need determination of just a few beds may not be efficient</a:t>
            </a:r>
          </a:p>
        </p:txBody>
      </p:sp>
    </p:spTree>
    <p:extLst>
      <p:ext uri="{BB962C8B-B14F-4D97-AF65-F5344CB8AC3E}">
        <p14:creationId xmlns:p14="http://schemas.microsoft.com/office/powerpoint/2010/main" val="1307118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BC537-E4A3-4B4A-8F1A-BBD771D30DF7}"/>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CCEFA77-B525-45C0-9C7E-BE3BEA317D60}"/>
              </a:ext>
            </a:extLst>
          </p:cNvPr>
          <p:cNvSpPr>
            <a:spLocks noGrp="1"/>
          </p:cNvSpPr>
          <p:nvPr>
            <p:ph idx="1"/>
          </p:nvPr>
        </p:nvSpPr>
        <p:spPr>
          <a:xfrm>
            <a:off x="680320" y="2242275"/>
            <a:ext cx="9613861" cy="4033947"/>
          </a:xfrm>
        </p:spPr>
        <p:txBody>
          <a:bodyPr>
            <a:normAutofit lnSpcReduction="10000"/>
          </a:bodyPr>
          <a:lstStyle/>
          <a:p>
            <a:r>
              <a:rPr lang="en-US" sz="2000" dirty="0"/>
              <a:t>Eliminate SMFP’s mathematically-based methodology, but continue to report inventory and utilization</a:t>
            </a:r>
          </a:p>
          <a:p>
            <a:r>
              <a:rPr lang="en-US" sz="2000" dirty="0"/>
              <a:t>Allow development of beds anywhere</a:t>
            </a:r>
          </a:p>
          <a:p>
            <a:r>
              <a:rPr lang="en-US" sz="2000" dirty="0"/>
              <a:t>Currently, CON applications must show that applicant can meet performance standards:</a:t>
            </a:r>
          </a:p>
          <a:p>
            <a:pPr lvl="1"/>
            <a:r>
              <a:rPr lang="en-US" sz="1800" dirty="0"/>
              <a:t>Existing facilities must show in the 9 months preceding CON application:</a:t>
            </a:r>
          </a:p>
          <a:p>
            <a:pPr lvl="2"/>
            <a:r>
              <a:rPr lang="en-US" sz="1600" dirty="0"/>
              <a:t>1-15 beds – 75% utilization</a:t>
            </a:r>
          </a:p>
          <a:p>
            <a:pPr lvl="2"/>
            <a:r>
              <a:rPr lang="en-US" sz="1600" dirty="0"/>
              <a:t>16+ - 85% utilization</a:t>
            </a:r>
          </a:p>
          <a:p>
            <a:pPr lvl="1"/>
            <a:r>
              <a:rPr lang="en-US" sz="1800" dirty="0"/>
              <a:t>Proposed new facilities must show that by end of 2</a:t>
            </a:r>
            <a:r>
              <a:rPr lang="en-US" sz="1800" baseline="30000" dirty="0"/>
              <a:t>nd</a:t>
            </a:r>
            <a:r>
              <a:rPr lang="en-US" sz="1800" dirty="0"/>
              <a:t> operating year</a:t>
            </a:r>
          </a:p>
          <a:p>
            <a:pPr lvl="2"/>
            <a:r>
              <a:rPr lang="en-US" sz="1600" dirty="0"/>
              <a:t>1-15 beds – 75% utilization</a:t>
            </a:r>
          </a:p>
          <a:p>
            <a:pPr lvl="2"/>
            <a:r>
              <a:rPr lang="en-US" sz="1600" dirty="0"/>
              <a:t>16+ - 85% utilization</a:t>
            </a:r>
          </a:p>
          <a:p>
            <a:r>
              <a:rPr lang="en-US" sz="2000" dirty="0"/>
              <a:t>Policy MH-1 in the SMFP requires CON applicants to </a:t>
            </a:r>
            <a:r>
              <a:rPr lang="en-US" sz="2000" u="sng" dirty="0"/>
              <a:t>invite</a:t>
            </a:r>
            <a:r>
              <a:rPr lang="en-US" sz="2000" dirty="0"/>
              <a:t> the LME-MCO to comment on the proposed service</a:t>
            </a:r>
          </a:p>
          <a:p>
            <a:pPr marL="457200" lvl="1" indent="0">
              <a:buNone/>
            </a:pPr>
            <a:endParaRPr lang="en-US" sz="1800" dirty="0"/>
          </a:p>
          <a:p>
            <a:pPr lvl="1"/>
            <a:endParaRPr lang="en-US" sz="1800" dirty="0"/>
          </a:p>
        </p:txBody>
      </p:sp>
    </p:spTree>
    <p:extLst>
      <p:ext uri="{BB962C8B-B14F-4D97-AF65-F5344CB8AC3E}">
        <p14:creationId xmlns:p14="http://schemas.microsoft.com/office/powerpoint/2010/main" val="4873500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02E95-7DDF-4FA8-BF20-F5A575D94D4F}"/>
              </a:ext>
            </a:extLst>
          </p:cNvPr>
          <p:cNvSpPr>
            <a:spLocks noGrp="1"/>
          </p:cNvSpPr>
          <p:nvPr>
            <p:ph type="title"/>
          </p:nvPr>
        </p:nvSpPr>
        <p:spPr/>
        <p:txBody>
          <a:bodyPr/>
          <a:lstStyle/>
          <a:p>
            <a:r>
              <a:rPr lang="en-US" dirty="0"/>
              <a:t>Summary and Next Steps</a:t>
            </a:r>
          </a:p>
        </p:txBody>
      </p:sp>
      <p:sp>
        <p:nvSpPr>
          <p:cNvPr id="3" name="Content Placeholder 2">
            <a:extLst>
              <a:ext uri="{FF2B5EF4-FFF2-40B4-BE49-F238E27FC236}">
                <a16:creationId xmlns:a16="http://schemas.microsoft.com/office/drawing/2014/main" id="{A954C0B4-C76F-4EBB-9C7B-A2AF1DDE429A}"/>
              </a:ext>
            </a:extLst>
          </p:cNvPr>
          <p:cNvSpPr>
            <a:spLocks noGrp="1"/>
          </p:cNvSpPr>
          <p:nvPr>
            <p:ph idx="1"/>
          </p:nvPr>
        </p:nvSpPr>
        <p:spPr>
          <a:xfrm>
            <a:off x="680321" y="2336872"/>
            <a:ext cx="9613861" cy="4025827"/>
          </a:xfrm>
        </p:spPr>
        <p:txBody>
          <a:bodyPr>
            <a:normAutofit lnSpcReduction="10000"/>
          </a:bodyPr>
          <a:lstStyle/>
          <a:p>
            <a:r>
              <a:rPr lang="en-US" dirty="0"/>
              <a:t>This annotated presentation has explained the rationale for examining the behavioral health bed methodologies in the SMFP and offered some options to the current methodologies.</a:t>
            </a:r>
          </a:p>
          <a:p>
            <a:r>
              <a:rPr lang="en-US" dirty="0"/>
              <a:t>Next Steps: email any comments you wish to make to </a:t>
            </a:r>
            <a:r>
              <a:rPr lang="fr-FR" dirty="0">
                <a:hlinkClick r:id="rId3"/>
              </a:rPr>
              <a:t>DHSR.SMFP.Petitions-Comments@dhhs.nc.gov</a:t>
            </a:r>
            <a:r>
              <a:rPr lang="fr-FR" dirty="0"/>
              <a:t> .</a:t>
            </a:r>
          </a:p>
          <a:p>
            <a:pPr lvl="1"/>
            <a:r>
              <a:rPr lang="fr-FR" b="1" dirty="0">
                <a:solidFill>
                  <a:schemeClr val="accent3"/>
                </a:solidFill>
              </a:rPr>
              <a:t>Deadline for </a:t>
            </a:r>
            <a:r>
              <a:rPr lang="fr-FR" b="1" dirty="0" err="1">
                <a:solidFill>
                  <a:schemeClr val="accent3"/>
                </a:solidFill>
              </a:rPr>
              <a:t>Comments</a:t>
            </a:r>
            <a:r>
              <a:rPr lang="fr-FR" b="1" dirty="0">
                <a:solidFill>
                  <a:schemeClr val="accent3"/>
                </a:solidFill>
              </a:rPr>
              <a:t>: May 6, 2020</a:t>
            </a:r>
          </a:p>
          <a:p>
            <a:r>
              <a:rPr lang="fr-FR" dirty="0"/>
              <a:t>Healthcare Planning </a:t>
            </a:r>
            <a:r>
              <a:rPr lang="fr-FR" dirty="0" err="1"/>
              <a:t>will</a:t>
            </a:r>
            <a:r>
              <a:rPr lang="fr-FR" dirty="0"/>
              <a:t> post all </a:t>
            </a:r>
            <a:r>
              <a:rPr lang="fr-FR" dirty="0" err="1"/>
              <a:t>comments</a:t>
            </a:r>
            <a:r>
              <a:rPr lang="fr-FR" dirty="0"/>
              <a:t> on </a:t>
            </a:r>
            <a:r>
              <a:rPr lang="fr-FR" dirty="0" err="1"/>
              <a:t>our</a:t>
            </a:r>
            <a:r>
              <a:rPr lang="fr-FR" dirty="0"/>
              <a:t> </a:t>
            </a:r>
            <a:r>
              <a:rPr lang="fr-FR" dirty="0" err="1"/>
              <a:t>website</a:t>
            </a:r>
            <a:r>
              <a:rPr lang="fr-FR" dirty="0"/>
              <a:t> and </a:t>
            </a:r>
            <a:r>
              <a:rPr lang="fr-FR" dirty="0" err="1"/>
              <a:t>make</a:t>
            </a:r>
            <a:r>
              <a:rPr lang="fr-FR" dirty="0"/>
              <a:t> </a:t>
            </a:r>
            <a:r>
              <a:rPr lang="fr-FR" dirty="0" err="1"/>
              <a:t>them</a:t>
            </a:r>
            <a:r>
              <a:rPr lang="fr-FR" dirty="0"/>
              <a:t> </a:t>
            </a:r>
            <a:r>
              <a:rPr lang="fr-FR" dirty="0" err="1"/>
              <a:t>available</a:t>
            </a:r>
            <a:r>
              <a:rPr lang="fr-FR" dirty="0"/>
              <a:t> to the LTBH committee for </a:t>
            </a:r>
            <a:r>
              <a:rPr lang="fr-FR" dirty="0" err="1"/>
              <a:t>consideration</a:t>
            </a:r>
            <a:r>
              <a:rPr lang="fr-FR" dirty="0"/>
              <a:t> at the May 14, 2020 meeting.</a:t>
            </a:r>
          </a:p>
          <a:p>
            <a:r>
              <a:rPr lang="fr-FR" dirty="0"/>
              <a:t>At that meeting, the LTBH committee may choose to make recommendations to the SHCC regarding these methodolgies.</a:t>
            </a:r>
            <a:endParaRPr lang="en-US" dirty="0"/>
          </a:p>
        </p:txBody>
      </p:sp>
    </p:spTree>
    <p:extLst>
      <p:ext uri="{BB962C8B-B14F-4D97-AF65-F5344CB8AC3E}">
        <p14:creationId xmlns:p14="http://schemas.microsoft.com/office/powerpoint/2010/main" val="4152219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143BF-82CA-414B-9695-0CFE3685BAC2}"/>
              </a:ext>
            </a:extLst>
          </p:cNvPr>
          <p:cNvSpPr>
            <a:spLocks noGrp="1"/>
          </p:cNvSpPr>
          <p:nvPr>
            <p:ph type="title"/>
          </p:nvPr>
        </p:nvSpPr>
        <p:spPr/>
        <p:txBody>
          <a:bodyPr/>
          <a:lstStyle/>
          <a:p>
            <a:r>
              <a:rPr lang="en-US" dirty="0"/>
              <a:t>Psychiatric Inpatient Bed Need Methodology</a:t>
            </a:r>
          </a:p>
        </p:txBody>
      </p:sp>
    </p:spTree>
    <p:extLst>
      <p:ext uri="{BB962C8B-B14F-4D97-AF65-F5344CB8AC3E}">
        <p14:creationId xmlns:p14="http://schemas.microsoft.com/office/powerpoint/2010/main" val="2872820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Reasons for Current Examination of Methodology</a:t>
            </a:r>
          </a:p>
        </p:txBody>
      </p:sp>
      <p:sp>
        <p:nvSpPr>
          <p:cNvPr id="3" name="Content Placeholder 2"/>
          <p:cNvSpPr>
            <a:spLocks noGrp="1"/>
          </p:cNvSpPr>
          <p:nvPr>
            <p:ph idx="1"/>
          </p:nvPr>
        </p:nvSpPr>
        <p:spPr>
          <a:xfrm>
            <a:off x="680321" y="2133600"/>
            <a:ext cx="9613861" cy="3971172"/>
          </a:xfrm>
        </p:spPr>
        <p:txBody>
          <a:bodyPr>
            <a:normAutofit lnSpcReduction="10000"/>
          </a:bodyPr>
          <a:lstStyle/>
          <a:p>
            <a:endParaRPr lang="en-US" dirty="0"/>
          </a:p>
          <a:p>
            <a:r>
              <a:rPr lang="en-US" dirty="0"/>
              <a:t>Need methodology does not often show need for additional adult beds, but many mental health professionals and others are certain that more beds are needed</a:t>
            </a:r>
          </a:p>
          <a:p>
            <a:r>
              <a:rPr lang="en-US" dirty="0"/>
              <a:t>What can SMFP and CON law/process do to address this disconnect? </a:t>
            </a:r>
          </a:p>
          <a:p>
            <a:endParaRPr lang="en-US" dirty="0"/>
          </a:p>
          <a:p>
            <a:r>
              <a:rPr lang="en-US" dirty="0"/>
              <a:t>It’s time to examine… </a:t>
            </a:r>
          </a:p>
          <a:p>
            <a:pPr lvl="1"/>
            <a:r>
              <a:rPr lang="en-US" dirty="0"/>
              <a:t>Principles and assumptions on which the methodology is based </a:t>
            </a:r>
          </a:p>
          <a:p>
            <a:pPr lvl="1"/>
            <a:r>
              <a:rPr lang="en-US" dirty="0"/>
              <a:t>Methodology calculations</a:t>
            </a:r>
          </a:p>
          <a:p>
            <a:pPr lvl="1"/>
            <a:r>
              <a:rPr lang="en-US" dirty="0"/>
              <a:t>Alternatives if current methodology is not adequate</a:t>
            </a:r>
          </a:p>
          <a:p>
            <a:endParaRPr lang="en-US" dirty="0"/>
          </a:p>
          <a:p>
            <a:endParaRPr lang="en-US" dirty="0"/>
          </a:p>
        </p:txBody>
      </p:sp>
    </p:spTree>
    <p:extLst>
      <p:ext uri="{BB962C8B-B14F-4D97-AF65-F5344CB8AC3E}">
        <p14:creationId xmlns:p14="http://schemas.microsoft.com/office/powerpoint/2010/main" val="621105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State Medical Facilities Plan</a:t>
            </a:r>
          </a:p>
        </p:txBody>
      </p:sp>
      <p:sp>
        <p:nvSpPr>
          <p:cNvPr id="3" name="Content Placeholder 2">
            <a:extLst>
              <a:ext uri="{FF2B5EF4-FFF2-40B4-BE49-F238E27FC236}">
                <a16:creationId xmlns:a16="http://schemas.microsoft.com/office/drawing/2014/main" id="{9EAC0982-B0A3-46AE-9C8B-A2525DBA3590}"/>
              </a:ext>
            </a:extLst>
          </p:cNvPr>
          <p:cNvSpPr>
            <a:spLocks noGrp="1"/>
          </p:cNvSpPr>
          <p:nvPr>
            <p:ph idx="1"/>
          </p:nvPr>
        </p:nvSpPr>
        <p:spPr>
          <a:xfrm>
            <a:off x="680321" y="2060147"/>
            <a:ext cx="10003721" cy="4256432"/>
          </a:xfrm>
        </p:spPr>
        <p:txBody>
          <a:bodyPr>
            <a:normAutofit fontScale="70000" lnSpcReduction="20000"/>
          </a:bodyPr>
          <a:lstStyle/>
          <a:p>
            <a:pPr lvl="0"/>
            <a:r>
              <a:rPr lang="en-US" dirty="0"/>
              <a:t>Covers beds only in licensure categories that are subject to the Certificate of Need law</a:t>
            </a:r>
          </a:p>
          <a:p>
            <a:pPr lvl="1"/>
            <a:r>
              <a:rPr lang="en-US" dirty="0"/>
              <a:t>Private psychiatric hospitals</a:t>
            </a:r>
          </a:p>
          <a:p>
            <a:pPr lvl="1"/>
            <a:r>
              <a:rPr lang="en-US" dirty="0"/>
              <a:t>Psychiatric units in acute care hospitals</a:t>
            </a:r>
          </a:p>
          <a:p>
            <a:pPr lvl="0"/>
            <a:r>
              <a:rPr lang="en-US" dirty="0"/>
              <a:t>SMFP does not cover </a:t>
            </a:r>
          </a:p>
          <a:p>
            <a:pPr lvl="1"/>
            <a:r>
              <a:rPr lang="en-US" dirty="0"/>
              <a:t>Other facilities/beds that provide residential behavioral health treatment/services (e.g., crisis centers)</a:t>
            </a:r>
          </a:p>
          <a:p>
            <a:pPr lvl="1"/>
            <a:r>
              <a:rPr lang="en-US" dirty="0"/>
              <a:t>Hospital emergency departments</a:t>
            </a:r>
          </a:p>
          <a:p>
            <a:pPr lvl="1"/>
            <a:r>
              <a:rPr lang="en-US" dirty="0"/>
              <a:t>State facilities</a:t>
            </a:r>
          </a:p>
          <a:p>
            <a:pPr lvl="1"/>
            <a:r>
              <a:rPr lang="en-US" dirty="0"/>
              <a:t>NC residents who receive treatment out of state</a:t>
            </a:r>
          </a:p>
          <a:p>
            <a:pPr lvl="1"/>
            <a:r>
              <a:rPr lang="en-US" dirty="0"/>
              <a:t>Out of-state residents who receive treatment in NC (account for about 4-5% of total adult days of care)</a:t>
            </a:r>
          </a:p>
          <a:p>
            <a:pPr lvl="0"/>
            <a:r>
              <a:rPr lang="en-US" dirty="0"/>
              <a:t>Proportion of total licensed beds covered in SMFP</a:t>
            </a:r>
          </a:p>
          <a:p>
            <a:pPr lvl="1"/>
            <a:r>
              <a:rPr lang="en-US" dirty="0"/>
              <a:t>Adult – 89% </a:t>
            </a:r>
          </a:p>
          <a:p>
            <a:pPr lvl="1"/>
            <a:r>
              <a:rPr lang="en-US" dirty="0"/>
              <a:t>Child/adolescent – 23%</a:t>
            </a:r>
          </a:p>
          <a:p>
            <a:r>
              <a:rPr lang="en-US" dirty="0"/>
              <a:t>Produces need determinations for adult and child/adolescent beds by LME-MCO</a:t>
            </a:r>
          </a:p>
          <a:p>
            <a:pPr lvl="1"/>
            <a:r>
              <a:rPr lang="en-US" dirty="0"/>
              <a:t>People can apply for CON to develop beds anywhere in any LME-MCO that shows a need</a:t>
            </a:r>
          </a:p>
          <a:p>
            <a:pPr lvl="1"/>
            <a:r>
              <a:rPr lang="en-US" dirty="0"/>
              <a:t>Cannot develop more beds than need determination indicates</a:t>
            </a:r>
          </a:p>
          <a:p>
            <a:r>
              <a:rPr lang="en-US" dirty="0"/>
              <a:t>Petitions</a:t>
            </a:r>
          </a:p>
          <a:p>
            <a:pPr lvl="1"/>
            <a:r>
              <a:rPr lang="en-US" dirty="0"/>
              <a:t>People can petition the SHCC to develop beds based on characteristics of specific geographic area or population</a:t>
            </a:r>
          </a:p>
        </p:txBody>
      </p:sp>
    </p:spTree>
    <p:extLst>
      <p:ext uri="{BB962C8B-B14F-4D97-AF65-F5344CB8AC3E}">
        <p14:creationId xmlns:p14="http://schemas.microsoft.com/office/powerpoint/2010/main" val="3567153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0A7F5-A982-410F-A09B-A74AA49CACF4}"/>
              </a:ext>
            </a:extLst>
          </p:cNvPr>
          <p:cNvSpPr>
            <a:spLocks noGrp="1"/>
          </p:cNvSpPr>
          <p:nvPr>
            <p:ph type="title"/>
          </p:nvPr>
        </p:nvSpPr>
        <p:spPr/>
        <p:txBody>
          <a:bodyPr/>
          <a:lstStyle/>
          <a:p>
            <a:r>
              <a:rPr lang="en-US" dirty="0"/>
              <a:t>Need Determinations and CON Applications, 2015-2020, Psychiatric Inpatient Beds</a:t>
            </a:r>
          </a:p>
        </p:txBody>
      </p:sp>
      <p:graphicFrame>
        <p:nvGraphicFramePr>
          <p:cNvPr id="8" name="Content Placeholder 7">
            <a:extLst>
              <a:ext uri="{FF2B5EF4-FFF2-40B4-BE49-F238E27FC236}">
                <a16:creationId xmlns:a16="http://schemas.microsoft.com/office/drawing/2014/main" id="{910A7CAD-5978-4852-93B8-0DF83D339731}"/>
              </a:ext>
            </a:extLst>
          </p:cNvPr>
          <p:cNvGraphicFramePr>
            <a:graphicFrameLocks noGrp="1"/>
          </p:cNvGraphicFramePr>
          <p:nvPr>
            <p:ph idx="1"/>
            <p:extLst>
              <p:ext uri="{D42A27DB-BD31-4B8C-83A1-F6EECF244321}">
                <p14:modId xmlns:p14="http://schemas.microsoft.com/office/powerpoint/2010/main" val="1512733280"/>
              </p:ext>
            </p:extLst>
          </p:nvPr>
        </p:nvGraphicFramePr>
        <p:xfrm>
          <a:off x="681038" y="2336800"/>
          <a:ext cx="9613900" cy="3235960"/>
        </p:xfrm>
        <a:graphic>
          <a:graphicData uri="http://schemas.openxmlformats.org/drawingml/2006/table">
            <a:tbl>
              <a:tblPr firstRow="1" bandRow="1">
                <a:tableStyleId>{5C22544A-7EE6-4342-B048-85BDC9FD1C3A}</a:tableStyleId>
              </a:tblPr>
              <a:tblGrid>
                <a:gridCol w="1922780">
                  <a:extLst>
                    <a:ext uri="{9D8B030D-6E8A-4147-A177-3AD203B41FA5}">
                      <a16:colId xmlns:a16="http://schemas.microsoft.com/office/drawing/2014/main" val="3926208755"/>
                    </a:ext>
                  </a:extLst>
                </a:gridCol>
                <a:gridCol w="1922780">
                  <a:extLst>
                    <a:ext uri="{9D8B030D-6E8A-4147-A177-3AD203B41FA5}">
                      <a16:colId xmlns:a16="http://schemas.microsoft.com/office/drawing/2014/main" val="3428575404"/>
                    </a:ext>
                  </a:extLst>
                </a:gridCol>
                <a:gridCol w="1922780">
                  <a:extLst>
                    <a:ext uri="{9D8B030D-6E8A-4147-A177-3AD203B41FA5}">
                      <a16:colId xmlns:a16="http://schemas.microsoft.com/office/drawing/2014/main" val="295473882"/>
                    </a:ext>
                  </a:extLst>
                </a:gridCol>
                <a:gridCol w="1922780">
                  <a:extLst>
                    <a:ext uri="{9D8B030D-6E8A-4147-A177-3AD203B41FA5}">
                      <a16:colId xmlns:a16="http://schemas.microsoft.com/office/drawing/2014/main" val="3702175183"/>
                    </a:ext>
                  </a:extLst>
                </a:gridCol>
                <a:gridCol w="1922780">
                  <a:extLst>
                    <a:ext uri="{9D8B030D-6E8A-4147-A177-3AD203B41FA5}">
                      <a16:colId xmlns:a16="http://schemas.microsoft.com/office/drawing/2014/main" val="341859223"/>
                    </a:ext>
                  </a:extLst>
                </a:gridCol>
              </a:tblGrid>
              <a:tr h="370840">
                <a:tc rowSpan="2">
                  <a:txBody>
                    <a:bodyPr/>
                    <a:lstStyle/>
                    <a:p>
                      <a:r>
                        <a:rPr lang="en-US" dirty="0"/>
                        <a:t>SMFP</a:t>
                      </a:r>
                    </a:p>
                  </a:txBody>
                  <a:tcPr anchor="ctr"/>
                </a:tc>
                <a:tc gridSpan="2">
                  <a:txBody>
                    <a:bodyPr/>
                    <a:lstStyle/>
                    <a:p>
                      <a:pPr algn="ctr"/>
                      <a:r>
                        <a:rPr lang="en-US" dirty="0"/>
                        <a:t>Adult Beds</a:t>
                      </a:r>
                    </a:p>
                  </a:txBody>
                  <a:tcPr anchor="ctr"/>
                </a:tc>
                <a:tc hMerge="1">
                  <a:txBody>
                    <a:bodyPr/>
                    <a:lstStyle/>
                    <a:p>
                      <a:pPr algn="ctr"/>
                      <a:endParaRPr lang="en-US" dirty="0"/>
                    </a:p>
                  </a:txBody>
                  <a:tcPr anchor="ctr"/>
                </a:tc>
                <a:tc gridSpan="2">
                  <a:txBody>
                    <a:bodyPr/>
                    <a:lstStyle/>
                    <a:p>
                      <a:pPr algn="ctr"/>
                      <a:r>
                        <a:rPr lang="en-US" dirty="0"/>
                        <a:t>Child/Adolescent Beds</a:t>
                      </a:r>
                    </a:p>
                  </a:txBody>
                  <a:tcPr anchor="ctr"/>
                </a:tc>
                <a:tc hMerge="1">
                  <a:txBody>
                    <a:bodyPr/>
                    <a:lstStyle/>
                    <a:p>
                      <a:pPr algn="ctr"/>
                      <a:endParaRPr lang="en-US" dirty="0"/>
                    </a:p>
                  </a:txBody>
                  <a:tcPr anchor="ctr"/>
                </a:tc>
                <a:extLst>
                  <a:ext uri="{0D108BD9-81ED-4DB2-BD59-A6C34878D82A}">
                    <a16:rowId xmlns:a16="http://schemas.microsoft.com/office/drawing/2014/main" val="1407582706"/>
                  </a:ext>
                </a:extLst>
              </a:tr>
              <a:tr h="370840">
                <a:tc vMerge="1">
                  <a:txBody>
                    <a:bodyPr/>
                    <a:lstStyle/>
                    <a:p>
                      <a:endParaRPr lang="en-US" dirty="0"/>
                    </a:p>
                  </a:txBody>
                  <a:tcPr/>
                </a:tc>
                <a:tc>
                  <a:txBody>
                    <a:bodyPr/>
                    <a:lstStyle/>
                    <a:p>
                      <a:pPr algn="ctr">
                        <a:tabLst>
                          <a:tab pos="863600" algn="dec"/>
                        </a:tabLst>
                      </a:pPr>
                      <a:r>
                        <a:rPr lang="en-US" dirty="0"/>
                        <a:t>Need Determinations</a:t>
                      </a:r>
                    </a:p>
                  </a:txBody>
                  <a:tcPr anchor="ctr"/>
                </a:tc>
                <a:tc>
                  <a:txBody>
                    <a:bodyPr/>
                    <a:lstStyle/>
                    <a:p>
                      <a:pPr algn="ctr">
                        <a:tabLst>
                          <a:tab pos="914400" algn="dec"/>
                        </a:tabLst>
                      </a:pPr>
                      <a:r>
                        <a:rPr lang="en-US" dirty="0"/>
                        <a:t>Beds Applied for</a:t>
                      </a:r>
                    </a:p>
                  </a:txBody>
                  <a:tcPr anchor="ctr"/>
                </a:tc>
                <a:tc>
                  <a:txBody>
                    <a:bodyPr/>
                    <a:lstStyle/>
                    <a:p>
                      <a:pPr algn="ctr">
                        <a:tabLst>
                          <a:tab pos="863600" algn="dec"/>
                        </a:tabLst>
                      </a:pPr>
                      <a:r>
                        <a:rPr lang="en-US" dirty="0"/>
                        <a:t>Need Determinations</a:t>
                      </a:r>
                    </a:p>
                  </a:txBody>
                  <a:tcPr anchor="ctr"/>
                </a:tc>
                <a:tc>
                  <a:txBody>
                    <a:bodyPr/>
                    <a:lstStyle/>
                    <a:p>
                      <a:pPr algn="ctr">
                        <a:tabLst>
                          <a:tab pos="914400" algn="dec"/>
                        </a:tabLst>
                      </a:pPr>
                      <a:r>
                        <a:rPr lang="en-US" dirty="0"/>
                        <a:t>Beds Applied for</a:t>
                      </a:r>
                    </a:p>
                  </a:txBody>
                  <a:tcPr anchor="ctr"/>
                </a:tc>
                <a:extLst>
                  <a:ext uri="{0D108BD9-81ED-4DB2-BD59-A6C34878D82A}">
                    <a16:rowId xmlns:a16="http://schemas.microsoft.com/office/drawing/2014/main" val="3448279115"/>
                  </a:ext>
                </a:extLst>
              </a:tr>
              <a:tr h="370840">
                <a:tc>
                  <a:txBody>
                    <a:bodyPr/>
                    <a:lstStyle/>
                    <a:p>
                      <a:r>
                        <a:rPr lang="en-US" dirty="0"/>
                        <a:t>2015</a:t>
                      </a:r>
                    </a:p>
                  </a:txBody>
                  <a:tcPr anchor="ctr"/>
                </a:tc>
                <a:tc>
                  <a:txBody>
                    <a:bodyPr/>
                    <a:lstStyle/>
                    <a:p>
                      <a:pPr>
                        <a:tabLst>
                          <a:tab pos="863600" algn="dec"/>
                        </a:tabLst>
                      </a:pPr>
                      <a:r>
                        <a:rPr lang="en-US" dirty="0"/>
                        <a:t>	69</a:t>
                      </a:r>
                    </a:p>
                  </a:txBody>
                  <a:tcPr anchor="ctr"/>
                </a:tc>
                <a:tc>
                  <a:txBody>
                    <a:bodyPr/>
                    <a:lstStyle/>
                    <a:p>
                      <a:pPr>
                        <a:tabLst>
                          <a:tab pos="914400" algn="dec"/>
                        </a:tabLst>
                      </a:pPr>
                      <a:r>
                        <a:rPr lang="en-US" dirty="0"/>
                        <a:t>	63</a:t>
                      </a:r>
                    </a:p>
                  </a:txBody>
                  <a:tcPr anchor="ctr"/>
                </a:tc>
                <a:tc>
                  <a:txBody>
                    <a:bodyPr/>
                    <a:lstStyle/>
                    <a:p>
                      <a:pPr>
                        <a:tabLst>
                          <a:tab pos="914400" algn="dec"/>
                        </a:tabLst>
                      </a:pPr>
                      <a:r>
                        <a:rPr lang="en-US" dirty="0"/>
                        <a:t>	46</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4017351902"/>
                  </a:ext>
                </a:extLst>
              </a:tr>
              <a:tr h="370840">
                <a:tc>
                  <a:txBody>
                    <a:bodyPr/>
                    <a:lstStyle/>
                    <a:p>
                      <a:r>
                        <a:rPr lang="en-US" dirty="0"/>
                        <a:t>2016</a:t>
                      </a:r>
                    </a:p>
                  </a:txBody>
                  <a:tcPr anchor="ctr"/>
                </a:tc>
                <a:tc>
                  <a:txBody>
                    <a:bodyPr/>
                    <a:lstStyle/>
                    <a:p>
                      <a:pPr>
                        <a:tabLst>
                          <a:tab pos="863600" algn="dec"/>
                        </a:tabLst>
                      </a:pPr>
                      <a:r>
                        <a:rPr lang="en-US" dirty="0"/>
                        <a:t>	36</a:t>
                      </a:r>
                    </a:p>
                  </a:txBody>
                  <a:tcPr anchor="ctr"/>
                </a:tc>
                <a:tc>
                  <a:txBody>
                    <a:bodyPr/>
                    <a:lstStyle/>
                    <a:p>
                      <a:pPr>
                        <a:tabLst>
                          <a:tab pos="914400" algn="dec"/>
                        </a:tabLst>
                      </a:pPr>
                      <a:r>
                        <a:rPr lang="en-US" dirty="0"/>
                        <a:t>	32</a:t>
                      </a:r>
                    </a:p>
                  </a:txBody>
                  <a:tcPr anchor="ctr"/>
                </a:tc>
                <a:tc>
                  <a:txBody>
                    <a:bodyPr/>
                    <a:lstStyle/>
                    <a:p>
                      <a:pPr>
                        <a:tabLst>
                          <a:tab pos="914400" algn="dec"/>
                        </a:tabLst>
                      </a:pPr>
                      <a:r>
                        <a:rPr lang="en-US" dirty="0"/>
                        <a:t>	35</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1187602149"/>
                  </a:ext>
                </a:extLst>
              </a:tr>
              <a:tr h="370840">
                <a:tc>
                  <a:txBody>
                    <a:bodyPr/>
                    <a:lstStyle/>
                    <a:p>
                      <a:r>
                        <a:rPr lang="en-US" dirty="0"/>
                        <a:t>2017</a:t>
                      </a:r>
                    </a:p>
                  </a:txBody>
                  <a:tcPr anchor="ctr"/>
                </a:tc>
                <a:tc>
                  <a:txBody>
                    <a:bodyPr/>
                    <a:lstStyle/>
                    <a:p>
                      <a:pPr>
                        <a:tabLst>
                          <a:tab pos="863600" algn="dec"/>
                        </a:tabLst>
                      </a:pPr>
                      <a:r>
                        <a:rPr lang="en-US" dirty="0"/>
                        <a:t>	40</a:t>
                      </a:r>
                    </a:p>
                  </a:txBody>
                  <a:tcPr anchor="ctr"/>
                </a:tc>
                <a:tc>
                  <a:txBody>
                    <a:bodyPr/>
                    <a:lstStyle/>
                    <a:p>
                      <a:pPr>
                        <a:tabLst>
                          <a:tab pos="914400" algn="dec"/>
                        </a:tabLst>
                      </a:pPr>
                      <a:r>
                        <a:rPr lang="en-US" dirty="0"/>
                        <a:t>	25</a:t>
                      </a:r>
                    </a:p>
                  </a:txBody>
                  <a:tcPr anchor="ctr"/>
                </a:tc>
                <a:tc>
                  <a:txBody>
                    <a:bodyPr/>
                    <a:lstStyle/>
                    <a:p>
                      <a:pPr>
                        <a:tabLst>
                          <a:tab pos="914400" algn="dec"/>
                        </a:tabLst>
                      </a:pPr>
                      <a:r>
                        <a:rPr lang="en-US" dirty="0"/>
                        <a:t>	106</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3629650846"/>
                  </a:ext>
                </a:extLst>
              </a:tr>
              <a:tr h="370840">
                <a:tc>
                  <a:txBody>
                    <a:bodyPr/>
                    <a:lstStyle/>
                    <a:p>
                      <a:r>
                        <a:rPr lang="en-US" dirty="0"/>
                        <a:t>2018</a:t>
                      </a:r>
                    </a:p>
                  </a:txBody>
                  <a:tcPr anchor="ctr"/>
                </a:tc>
                <a:tc>
                  <a:txBody>
                    <a:bodyPr/>
                    <a:lstStyle/>
                    <a:p>
                      <a:pPr>
                        <a:tabLst>
                          <a:tab pos="863600" algn="dec"/>
                        </a:tabLst>
                      </a:pPr>
                      <a:r>
                        <a:rPr lang="en-US" dirty="0"/>
                        <a:t>	0</a:t>
                      </a:r>
                    </a:p>
                  </a:txBody>
                  <a:tcPr anchor="ctr"/>
                </a:tc>
                <a:tc>
                  <a:txBody>
                    <a:bodyPr/>
                    <a:lstStyle/>
                    <a:p>
                      <a:pPr>
                        <a:tabLst>
                          <a:tab pos="914400" algn="dec"/>
                        </a:tabLst>
                      </a:pPr>
                      <a:r>
                        <a:rPr lang="en-US" dirty="0"/>
                        <a:t>	---</a:t>
                      </a:r>
                    </a:p>
                  </a:txBody>
                  <a:tcPr anchor="ctr"/>
                </a:tc>
                <a:tc>
                  <a:txBody>
                    <a:bodyPr/>
                    <a:lstStyle/>
                    <a:p>
                      <a:pPr>
                        <a:tabLst>
                          <a:tab pos="914400" algn="dec"/>
                        </a:tabLst>
                      </a:pPr>
                      <a:r>
                        <a:rPr lang="en-US" dirty="0"/>
                        <a:t>	47</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1179828309"/>
                  </a:ext>
                </a:extLst>
              </a:tr>
              <a:tr h="370840">
                <a:tc>
                  <a:txBody>
                    <a:bodyPr/>
                    <a:lstStyle/>
                    <a:p>
                      <a:r>
                        <a:rPr lang="en-US" dirty="0"/>
                        <a:t>2019</a:t>
                      </a:r>
                    </a:p>
                  </a:txBody>
                  <a:tcPr anchor="ctr"/>
                </a:tc>
                <a:tc>
                  <a:txBody>
                    <a:bodyPr/>
                    <a:lstStyle/>
                    <a:p>
                      <a:pPr>
                        <a:tabLst>
                          <a:tab pos="863600" algn="dec"/>
                        </a:tabLst>
                      </a:pPr>
                      <a:r>
                        <a:rPr lang="en-US" dirty="0"/>
                        <a:t>	0</a:t>
                      </a:r>
                    </a:p>
                  </a:txBody>
                  <a:tcPr anchor="ctr"/>
                </a:tc>
                <a:tc>
                  <a:txBody>
                    <a:bodyPr/>
                    <a:lstStyle/>
                    <a:p>
                      <a:pPr>
                        <a:tabLst>
                          <a:tab pos="914400" algn="dec"/>
                        </a:tabLst>
                      </a:pPr>
                      <a:r>
                        <a:rPr lang="en-US" dirty="0"/>
                        <a:t>	---</a:t>
                      </a:r>
                    </a:p>
                  </a:txBody>
                  <a:tcPr anchor="ctr"/>
                </a:tc>
                <a:tc>
                  <a:txBody>
                    <a:bodyPr/>
                    <a:lstStyle/>
                    <a:p>
                      <a:pPr>
                        <a:tabLst>
                          <a:tab pos="914400" algn="dec"/>
                        </a:tabLst>
                      </a:pPr>
                      <a:r>
                        <a:rPr lang="en-US" dirty="0"/>
                        <a:t>	48</a:t>
                      </a:r>
                    </a:p>
                  </a:txBody>
                  <a:tcPr anchor="ctr"/>
                </a:tc>
                <a:tc>
                  <a:txBody>
                    <a:bodyPr/>
                    <a:lstStyle/>
                    <a:p>
                      <a:pPr>
                        <a:tabLst>
                          <a:tab pos="914400" algn="dec"/>
                        </a:tabLst>
                      </a:pPr>
                      <a:r>
                        <a:rPr lang="en-US" dirty="0"/>
                        <a:t>	0</a:t>
                      </a:r>
                    </a:p>
                  </a:txBody>
                  <a:tcPr anchor="ctr"/>
                </a:tc>
                <a:extLst>
                  <a:ext uri="{0D108BD9-81ED-4DB2-BD59-A6C34878D82A}">
                    <a16:rowId xmlns:a16="http://schemas.microsoft.com/office/drawing/2014/main" val="2558001516"/>
                  </a:ext>
                </a:extLst>
              </a:tr>
              <a:tr h="370840">
                <a:tc>
                  <a:txBody>
                    <a:bodyPr/>
                    <a:lstStyle/>
                    <a:p>
                      <a:r>
                        <a:rPr lang="en-US" dirty="0"/>
                        <a:t>2020</a:t>
                      </a:r>
                    </a:p>
                  </a:txBody>
                  <a:tcPr anchor="ctr"/>
                </a:tc>
                <a:tc>
                  <a:txBody>
                    <a:bodyPr/>
                    <a:lstStyle/>
                    <a:p>
                      <a:pPr>
                        <a:tabLst>
                          <a:tab pos="863600" algn="dec"/>
                        </a:tabLst>
                      </a:pPr>
                      <a:r>
                        <a:rPr lang="en-US" dirty="0"/>
                        <a:t>	2</a:t>
                      </a:r>
                    </a:p>
                  </a:txBody>
                  <a:tcPr anchor="ctr"/>
                </a:tc>
                <a:tc>
                  <a:txBody>
                    <a:bodyPr/>
                    <a:lstStyle/>
                    <a:p>
                      <a:pPr algn="ctr">
                        <a:tabLst/>
                      </a:pPr>
                      <a:r>
                        <a:rPr lang="en-US" dirty="0"/>
                        <a:t>*</a:t>
                      </a:r>
                    </a:p>
                  </a:txBody>
                  <a:tcPr anchor="ctr"/>
                </a:tc>
                <a:tc>
                  <a:txBody>
                    <a:bodyPr/>
                    <a:lstStyle/>
                    <a:p>
                      <a:pPr>
                        <a:tabLst>
                          <a:tab pos="914400" algn="dec"/>
                        </a:tabLst>
                      </a:pPr>
                      <a:r>
                        <a:rPr lang="en-US" dirty="0"/>
                        <a:t>	89</a:t>
                      </a:r>
                    </a:p>
                  </a:txBody>
                  <a:tcPr anchor="ctr"/>
                </a:tc>
                <a:tc>
                  <a:txBody>
                    <a:bodyPr/>
                    <a:lstStyle/>
                    <a:p>
                      <a:pPr algn="ctr">
                        <a:tabLst/>
                      </a:pPr>
                      <a:r>
                        <a:rPr lang="en-US" dirty="0"/>
                        <a:t>*</a:t>
                      </a:r>
                    </a:p>
                  </a:txBody>
                  <a:tcPr anchor="ctr"/>
                </a:tc>
                <a:extLst>
                  <a:ext uri="{0D108BD9-81ED-4DB2-BD59-A6C34878D82A}">
                    <a16:rowId xmlns:a16="http://schemas.microsoft.com/office/drawing/2014/main" val="3411841364"/>
                  </a:ext>
                </a:extLst>
              </a:tr>
            </a:tbl>
          </a:graphicData>
        </a:graphic>
      </p:graphicFrame>
      <p:sp>
        <p:nvSpPr>
          <p:cNvPr id="9" name="TextBox 8">
            <a:extLst>
              <a:ext uri="{FF2B5EF4-FFF2-40B4-BE49-F238E27FC236}">
                <a16:creationId xmlns:a16="http://schemas.microsoft.com/office/drawing/2014/main" id="{10F1EC8F-D9C0-44F9-86F3-E8956F0BBD4A}"/>
              </a:ext>
            </a:extLst>
          </p:cNvPr>
          <p:cNvSpPr txBox="1"/>
          <p:nvPr/>
        </p:nvSpPr>
        <p:spPr>
          <a:xfrm>
            <a:off x="680321" y="5704662"/>
            <a:ext cx="8280400" cy="400110"/>
          </a:xfrm>
          <a:prstGeom prst="rect">
            <a:avLst/>
          </a:prstGeom>
          <a:noFill/>
        </p:spPr>
        <p:txBody>
          <a:bodyPr wrap="square" rtlCol="0">
            <a:spAutoFit/>
          </a:bodyPr>
          <a:lstStyle/>
          <a:p>
            <a:r>
              <a:rPr lang="en-US" sz="2000" b="1" dirty="0"/>
              <a:t>*</a:t>
            </a:r>
            <a:r>
              <a:rPr lang="en-US" dirty="0"/>
              <a:t> All CON due dates have not yet passed for the 2020 SMFP</a:t>
            </a:r>
          </a:p>
        </p:txBody>
      </p:sp>
    </p:spTree>
    <p:extLst>
      <p:ext uri="{BB962C8B-B14F-4D97-AF65-F5344CB8AC3E}">
        <p14:creationId xmlns:p14="http://schemas.microsoft.com/office/powerpoint/2010/main" val="635940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 of Current and Planned Beds</a:t>
            </a:r>
          </a:p>
        </p:txBody>
      </p:sp>
      <p:sp>
        <p:nvSpPr>
          <p:cNvPr id="4" name="Text Placeholder 3"/>
          <p:cNvSpPr>
            <a:spLocks noGrp="1"/>
          </p:cNvSpPr>
          <p:nvPr>
            <p:ph type="body" idx="1"/>
          </p:nvPr>
        </p:nvSpPr>
        <p:spPr/>
        <p:txBody>
          <a:bodyPr/>
          <a:lstStyle/>
          <a:p>
            <a:r>
              <a:rPr lang="en-US" dirty="0">
                <a:solidFill>
                  <a:schemeClr val="accent3"/>
                </a:solidFill>
              </a:rPr>
              <a:t>Adult, 2018</a:t>
            </a:r>
          </a:p>
        </p:txBody>
      </p:sp>
      <p:sp>
        <p:nvSpPr>
          <p:cNvPr id="3" name="Content Placeholder 2"/>
          <p:cNvSpPr>
            <a:spLocks noGrp="1"/>
          </p:cNvSpPr>
          <p:nvPr>
            <p:ph sz="half" idx="2"/>
          </p:nvPr>
        </p:nvSpPr>
        <p:spPr>
          <a:xfrm>
            <a:off x="1008783" y="3030008"/>
            <a:ext cx="4698355" cy="2906179"/>
          </a:xfrm>
        </p:spPr>
        <p:txBody>
          <a:bodyPr>
            <a:normAutofit fontScale="92500" lnSpcReduction="10000"/>
          </a:bodyPr>
          <a:lstStyle/>
          <a:p>
            <a:r>
              <a:rPr lang="en-US" dirty="0"/>
              <a:t>1,977 licensed (2020 SMFP)</a:t>
            </a:r>
          </a:p>
          <a:p>
            <a:r>
              <a:rPr lang="en-US" dirty="0"/>
              <a:t>95 CON-approved under development </a:t>
            </a:r>
          </a:p>
          <a:p>
            <a:r>
              <a:rPr lang="en-US" dirty="0"/>
              <a:t>Approximately 257 others</a:t>
            </a:r>
          </a:p>
          <a:p>
            <a:pPr lvl="1"/>
            <a:r>
              <a:rPr lang="en-US" dirty="0"/>
              <a:t>124 - last group of SMFP Policy PSY-1 transfers</a:t>
            </a:r>
          </a:p>
          <a:p>
            <a:pPr lvl="1"/>
            <a:r>
              <a:rPr lang="en-US" dirty="0"/>
              <a:t>~133 – sale of Dorothea Dix Hospital property/GA funds</a:t>
            </a:r>
          </a:p>
          <a:p>
            <a:r>
              <a:rPr lang="en-US" dirty="0"/>
              <a:t>Within ? years, about 2,329</a:t>
            </a:r>
          </a:p>
          <a:p>
            <a:endParaRPr lang="en-US" dirty="0"/>
          </a:p>
        </p:txBody>
      </p:sp>
      <p:sp>
        <p:nvSpPr>
          <p:cNvPr id="5" name="Text Placeholder 4"/>
          <p:cNvSpPr>
            <a:spLocks noGrp="1"/>
          </p:cNvSpPr>
          <p:nvPr>
            <p:ph type="body" sz="quarter" idx="3"/>
          </p:nvPr>
        </p:nvSpPr>
        <p:spPr/>
        <p:txBody>
          <a:bodyPr/>
          <a:lstStyle/>
          <a:p>
            <a:r>
              <a:rPr lang="en-US" dirty="0">
                <a:solidFill>
                  <a:schemeClr val="accent3"/>
                </a:solidFill>
              </a:rPr>
              <a:t>Child/Adolescent, 2018</a:t>
            </a:r>
          </a:p>
        </p:txBody>
      </p:sp>
      <p:sp>
        <p:nvSpPr>
          <p:cNvPr id="6" name="Content Placeholder 5"/>
          <p:cNvSpPr>
            <a:spLocks noGrp="1"/>
          </p:cNvSpPr>
          <p:nvPr>
            <p:ph sz="quarter" idx="4"/>
          </p:nvPr>
        </p:nvSpPr>
        <p:spPr>
          <a:xfrm>
            <a:off x="6035600" y="3030008"/>
            <a:ext cx="4700059" cy="2906179"/>
          </a:xfrm>
        </p:spPr>
        <p:txBody>
          <a:bodyPr>
            <a:normAutofit fontScale="92500" lnSpcReduction="10000"/>
          </a:bodyPr>
          <a:lstStyle/>
          <a:p>
            <a:r>
              <a:rPr lang="en-US" dirty="0"/>
              <a:t>386 licensed (2020 SMFP)</a:t>
            </a:r>
          </a:p>
          <a:p>
            <a:r>
              <a:rPr lang="en-US" dirty="0"/>
              <a:t>0 CON-approved under development</a:t>
            </a:r>
          </a:p>
          <a:p>
            <a:r>
              <a:rPr lang="en-US" dirty="0"/>
              <a:t>10 additional from last PSY-1 transfers</a:t>
            </a:r>
          </a:p>
          <a:p>
            <a:endParaRPr lang="en-US" dirty="0"/>
          </a:p>
        </p:txBody>
      </p:sp>
    </p:spTree>
    <p:extLst>
      <p:ext uri="{BB962C8B-B14F-4D97-AF65-F5344CB8AC3E}">
        <p14:creationId xmlns:p14="http://schemas.microsoft.com/office/powerpoint/2010/main" val="276492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NC Need Additional </a:t>
            </a:r>
            <a:br>
              <a:rPr lang="en-US" dirty="0"/>
            </a:br>
            <a:r>
              <a:rPr lang="en-US" dirty="0"/>
              <a:t>Inpatient Psychiatric Beds?</a:t>
            </a:r>
          </a:p>
        </p:txBody>
      </p:sp>
      <p:sp>
        <p:nvSpPr>
          <p:cNvPr id="3" name="Content Placeholder 2"/>
          <p:cNvSpPr>
            <a:spLocks noGrp="1"/>
          </p:cNvSpPr>
          <p:nvPr>
            <p:ph idx="1"/>
          </p:nvPr>
        </p:nvSpPr>
        <p:spPr/>
        <p:txBody>
          <a:bodyPr>
            <a:normAutofit lnSpcReduction="10000"/>
          </a:bodyPr>
          <a:lstStyle/>
          <a:p>
            <a:r>
              <a:rPr lang="en-US" dirty="0"/>
              <a:t>Overall utilization of inpatient psychiatric beds in NC, 2018 data from SMFP</a:t>
            </a:r>
          </a:p>
          <a:p>
            <a:pPr lvl="1"/>
            <a:r>
              <a:rPr lang="en-US" dirty="0"/>
              <a:t>Adults – 62%</a:t>
            </a:r>
          </a:p>
          <a:p>
            <a:pPr lvl="1"/>
            <a:r>
              <a:rPr lang="en-US" dirty="0"/>
              <a:t>Children/Adolescents – 86%</a:t>
            </a:r>
          </a:p>
          <a:p>
            <a:r>
              <a:rPr lang="en-US" dirty="0"/>
              <a:t>In 2017, NC ranked 35th on combined measure of prevalence of mental illness and access to all types of care (rank of 1 is best).</a:t>
            </a:r>
          </a:p>
          <a:p>
            <a:pPr lvl="1"/>
            <a:r>
              <a:rPr lang="en-US" dirty="0"/>
              <a:t>Adults – 21st </a:t>
            </a:r>
          </a:p>
          <a:p>
            <a:pPr lvl="1"/>
            <a:r>
              <a:rPr lang="en-US" dirty="0"/>
              <a:t>Youth – 44th  (age 12-17)</a:t>
            </a:r>
          </a:p>
          <a:p>
            <a:r>
              <a:rPr lang="en-US" dirty="0"/>
              <a:t>2012 study in NC, estimated need for 356 additional inpatient beds to reduce wait ED times to 1 day.</a:t>
            </a:r>
          </a:p>
          <a:p>
            <a:endParaRPr lang="en-US" dirty="0"/>
          </a:p>
          <a:p>
            <a:pPr lvl="1"/>
            <a:endParaRPr lang="en-US" dirty="0"/>
          </a:p>
        </p:txBody>
      </p:sp>
    </p:spTree>
    <p:extLst>
      <p:ext uri="{BB962C8B-B14F-4D97-AF65-F5344CB8AC3E}">
        <p14:creationId xmlns:p14="http://schemas.microsoft.com/office/powerpoint/2010/main" val="2496045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92000"/>
                <a:satMod val="200000"/>
                <a:lumMod val="128000"/>
              </a:schemeClr>
            </a:gs>
            <a:gs pos="50000">
              <a:schemeClr val="bg2">
                <a:shade val="100000"/>
                <a:hueMod val="100000"/>
                <a:satMod val="110000"/>
                <a:lumMod val="130000"/>
              </a:schemeClr>
            </a:gs>
            <a:gs pos="100000">
              <a:schemeClr val="bg2">
                <a:shade val="78000"/>
                <a:hueMod val="118000"/>
                <a:satMod val="120000"/>
                <a:lumMod val="69000"/>
              </a:schemeClr>
            </a:gs>
          </a:gsLst>
          <a:lin ang="2520000" scaled="0"/>
        </a:gra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B9C2B48-3899-4B1D-B526-C35DFD16BC0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4" name="Picture 13">
            <a:extLst>
              <a:ext uri="{FF2B5EF4-FFF2-40B4-BE49-F238E27FC236}">
                <a16:creationId xmlns:a16="http://schemas.microsoft.com/office/drawing/2014/main" id="{1A89A43D-53DA-411B-94AD-DEEF9B654A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6" name="Picture 15">
            <a:extLst>
              <a:ext uri="{FF2B5EF4-FFF2-40B4-BE49-F238E27FC236}">
                <a16:creationId xmlns:a16="http://schemas.microsoft.com/office/drawing/2014/main" id="{5D844A84-2EA4-4FF5-83FD-E14C9E8D722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8" name="Rectangle 17">
            <a:extLst>
              <a:ext uri="{FF2B5EF4-FFF2-40B4-BE49-F238E27FC236}">
                <a16:creationId xmlns:a16="http://schemas.microsoft.com/office/drawing/2014/main" id="{6A23D1B2-B408-4913-9A1D-051C9DB38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0189E329-C38B-4230-A181-B6B8BB9E1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2" name="Rectangle 21">
            <a:extLst>
              <a:ext uri="{FF2B5EF4-FFF2-40B4-BE49-F238E27FC236}">
                <a16:creationId xmlns:a16="http://schemas.microsoft.com/office/drawing/2014/main" id="{A1520F41-4E59-4391-80D1-86E3FA0738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CFED2ABF-8B8C-41EB-AC6C-59F6C2A113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10586" y="0"/>
            <a:ext cx="12192000" cy="6858000"/>
          </a:xfrm>
          <a:prstGeom prst="rect">
            <a:avLst/>
          </a:prstGeom>
        </p:spPr>
      </p:pic>
      <p:sp>
        <p:nvSpPr>
          <p:cNvPr id="26" name="Rectangle 25">
            <a:extLst>
              <a:ext uri="{FF2B5EF4-FFF2-40B4-BE49-F238E27FC236}">
                <a16:creationId xmlns:a16="http://schemas.microsoft.com/office/drawing/2014/main" id="{00E49CCE-5D65-4F89-B0A4-8F0B7AF0A8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4557357"/>
            <a:ext cx="8978671" cy="1660332"/>
          </a:xfrm>
          <a:prstGeom prst="rect">
            <a:avLst/>
          </a:prstGeom>
          <a:solidFill>
            <a:schemeClr val="bg1">
              <a:lumMod val="95000"/>
              <a:lumOff val="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0908" y="4710483"/>
            <a:ext cx="8133478" cy="940240"/>
          </a:xfrm>
        </p:spPr>
        <p:txBody>
          <a:bodyPr vert="horz" lIns="91440" tIns="45720" rIns="91440" bIns="45720" rtlCol="0" anchor="b">
            <a:normAutofit/>
          </a:bodyPr>
          <a:lstStyle/>
          <a:p>
            <a:pPr algn="r">
              <a:tabLst>
                <a:tab pos="1779588" algn="l"/>
              </a:tabLst>
            </a:pPr>
            <a:r>
              <a:rPr lang="en-US" sz="3000"/>
              <a:t>Table 1.	Bed Availability Per Capita by </a:t>
            </a:r>
            <a:br>
              <a:rPr lang="en-US" sz="3000"/>
            </a:br>
            <a:r>
              <a:rPr lang="en-US" sz="3000"/>
              <a:t>	LME-MCO </a:t>
            </a:r>
          </a:p>
        </p:txBody>
      </p:sp>
      <p:sp>
        <p:nvSpPr>
          <p:cNvPr id="28" name="Rectangle 27">
            <a:extLst>
              <a:ext uri="{FF2B5EF4-FFF2-40B4-BE49-F238E27FC236}">
                <a16:creationId xmlns:a16="http://schemas.microsoft.com/office/drawing/2014/main" id="{16FA9F12-96B4-4424-8CEA-1846F8C038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22301" y="4557357"/>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a:extLst>
              <a:ext uri="{FF2B5EF4-FFF2-40B4-BE49-F238E27FC236}">
                <a16:creationId xmlns:a16="http://schemas.microsoft.com/office/drawing/2014/main" id="{A65C3239-1F1F-4503-993F-7C60C9EF49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86" y="6210130"/>
            <a:ext cx="8968085" cy="275942"/>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82C99F9B-A896-444C-9249-095841AA9F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22301" y="6210130"/>
            <a:ext cx="3080285" cy="275942"/>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a:extLst>
              <a:ext uri="{FF2B5EF4-FFF2-40B4-BE49-F238E27FC236}">
                <a16:creationId xmlns:a16="http://schemas.microsoft.com/office/drawing/2014/main" id="{5B205885-15B2-461B-9BB2-7F174D10A9EA}"/>
              </a:ext>
            </a:extLst>
          </p:cNvPr>
          <p:cNvSpPr>
            <a:spLocks noChangeArrowheads="1"/>
          </p:cNvSpPr>
          <p:nvPr/>
        </p:nvSpPr>
        <p:spPr bwMode="auto">
          <a:xfrm>
            <a:off x="-3663422" y="2704880"/>
            <a:ext cx="25676926" cy="1216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a16="http://schemas.microsoft.com/office/drawing/2014/main" id="{02CC634F-B017-4A13-9124-8AB8385D15C3}"/>
              </a:ext>
            </a:extLst>
          </p:cNvPr>
          <p:cNvGraphicFramePr>
            <a:graphicFrameLocks noGrp="1"/>
          </p:cNvGraphicFramePr>
          <p:nvPr>
            <p:extLst>
              <p:ext uri="{D42A27DB-BD31-4B8C-83A1-F6EECF244321}">
                <p14:modId xmlns:p14="http://schemas.microsoft.com/office/powerpoint/2010/main" val="2507103998"/>
              </p:ext>
            </p:extLst>
          </p:nvPr>
        </p:nvGraphicFramePr>
        <p:xfrm>
          <a:off x="1162349" y="371928"/>
          <a:ext cx="10242712" cy="3877292"/>
        </p:xfrm>
        <a:graphic>
          <a:graphicData uri="http://schemas.openxmlformats.org/drawingml/2006/table">
            <a:tbl>
              <a:tblPr firstRow="1" firstCol="1" bandRow="1">
                <a:tableStyleId>{5C22544A-7EE6-4342-B048-85BDC9FD1C3A}</a:tableStyleId>
              </a:tblPr>
              <a:tblGrid>
                <a:gridCol w="1501948">
                  <a:extLst>
                    <a:ext uri="{9D8B030D-6E8A-4147-A177-3AD203B41FA5}">
                      <a16:colId xmlns:a16="http://schemas.microsoft.com/office/drawing/2014/main" val="4280749311"/>
                    </a:ext>
                  </a:extLst>
                </a:gridCol>
                <a:gridCol w="1454636">
                  <a:extLst>
                    <a:ext uri="{9D8B030D-6E8A-4147-A177-3AD203B41FA5}">
                      <a16:colId xmlns:a16="http://schemas.microsoft.com/office/drawing/2014/main" val="3499523958"/>
                    </a:ext>
                  </a:extLst>
                </a:gridCol>
                <a:gridCol w="1506634">
                  <a:extLst>
                    <a:ext uri="{9D8B030D-6E8A-4147-A177-3AD203B41FA5}">
                      <a16:colId xmlns:a16="http://schemas.microsoft.com/office/drawing/2014/main" val="2325722905"/>
                    </a:ext>
                  </a:extLst>
                </a:gridCol>
                <a:gridCol w="1342742">
                  <a:extLst>
                    <a:ext uri="{9D8B030D-6E8A-4147-A177-3AD203B41FA5}">
                      <a16:colId xmlns:a16="http://schemas.microsoft.com/office/drawing/2014/main" val="1688208837"/>
                    </a:ext>
                  </a:extLst>
                </a:gridCol>
                <a:gridCol w="1511862">
                  <a:extLst>
                    <a:ext uri="{9D8B030D-6E8A-4147-A177-3AD203B41FA5}">
                      <a16:colId xmlns:a16="http://schemas.microsoft.com/office/drawing/2014/main" val="2662996088"/>
                    </a:ext>
                  </a:extLst>
                </a:gridCol>
                <a:gridCol w="1621201">
                  <a:extLst>
                    <a:ext uri="{9D8B030D-6E8A-4147-A177-3AD203B41FA5}">
                      <a16:colId xmlns:a16="http://schemas.microsoft.com/office/drawing/2014/main" val="2993282986"/>
                    </a:ext>
                  </a:extLst>
                </a:gridCol>
                <a:gridCol w="1303689">
                  <a:extLst>
                    <a:ext uri="{9D8B030D-6E8A-4147-A177-3AD203B41FA5}">
                      <a16:colId xmlns:a16="http://schemas.microsoft.com/office/drawing/2014/main" val="4241416602"/>
                    </a:ext>
                  </a:extLst>
                </a:gridCol>
              </a:tblGrid>
              <a:tr h="354012">
                <a:tc rowSpan="2">
                  <a:txBody>
                    <a:bodyPr/>
                    <a:lstStyle/>
                    <a:p>
                      <a:pPr marL="0" marR="0" algn="ctr">
                        <a:lnSpc>
                          <a:spcPct val="107000"/>
                        </a:lnSpc>
                        <a:spcBef>
                          <a:spcPts val="0"/>
                        </a:spcBef>
                        <a:spcAft>
                          <a:spcPts val="0"/>
                        </a:spcAft>
                      </a:pPr>
                      <a:r>
                        <a:rPr lang="en-US" sz="1900">
                          <a:effectLst/>
                        </a:rPr>
                        <a:t>LME-MCO</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gridSpan="3">
                  <a:txBody>
                    <a:bodyPr/>
                    <a:lstStyle/>
                    <a:p>
                      <a:pPr marL="0" marR="0" algn="ctr">
                        <a:lnSpc>
                          <a:spcPct val="107000"/>
                        </a:lnSpc>
                        <a:spcBef>
                          <a:spcPts val="0"/>
                        </a:spcBef>
                        <a:spcAft>
                          <a:spcPts val="0"/>
                        </a:spcAft>
                      </a:pPr>
                      <a:r>
                        <a:rPr lang="en-US" sz="1900">
                          <a:effectLst/>
                        </a:rPr>
                        <a:t>Adult</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US" sz="1900">
                          <a:effectLst/>
                        </a:rPr>
                        <a:t>Child/ Adolescent</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71351221"/>
                  </a:ext>
                </a:extLst>
              </a:tr>
              <a:tr h="689133">
                <a:tc vMerge="1">
                  <a:txBody>
                    <a:bodyPr/>
                    <a:lstStyle/>
                    <a:p>
                      <a:endParaRPr lang="en-US"/>
                    </a:p>
                  </a:txBody>
                  <a:tcPr/>
                </a:tc>
                <a:tc>
                  <a:txBody>
                    <a:bodyPr/>
                    <a:lstStyle/>
                    <a:p>
                      <a:pPr marL="0" marR="0" algn="ctr">
                        <a:lnSpc>
                          <a:spcPct val="107000"/>
                        </a:lnSpc>
                        <a:spcBef>
                          <a:spcPts val="0"/>
                        </a:spcBef>
                        <a:spcAft>
                          <a:spcPts val="0"/>
                        </a:spcAft>
                      </a:pPr>
                      <a:r>
                        <a:rPr lang="en-US" sz="1900" b="1">
                          <a:effectLst/>
                        </a:rPr>
                        <a:t>Beds</a:t>
                      </a:r>
                      <a:endParaRPr lang="en-US" sz="2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ctr">
                        <a:lnSpc>
                          <a:spcPct val="107000"/>
                        </a:lnSpc>
                        <a:spcBef>
                          <a:spcPts val="0"/>
                        </a:spcBef>
                        <a:spcAft>
                          <a:spcPts val="0"/>
                        </a:spcAft>
                      </a:pPr>
                      <a:r>
                        <a:rPr lang="en-US" sz="1900" b="1">
                          <a:effectLst/>
                        </a:rPr>
                        <a:t>Population</a:t>
                      </a:r>
                      <a:endParaRPr lang="en-US" sz="2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ctr">
                        <a:lnSpc>
                          <a:spcPct val="107000"/>
                        </a:lnSpc>
                        <a:spcBef>
                          <a:spcPts val="0"/>
                        </a:spcBef>
                        <a:spcAft>
                          <a:spcPts val="0"/>
                        </a:spcAft>
                      </a:pPr>
                      <a:r>
                        <a:rPr lang="en-US" sz="1900" b="1">
                          <a:effectLst/>
                        </a:rPr>
                        <a:t>Beds per Capita</a:t>
                      </a:r>
                      <a:endParaRPr lang="en-US" sz="2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ctr">
                        <a:lnSpc>
                          <a:spcPct val="107000"/>
                        </a:lnSpc>
                        <a:spcBef>
                          <a:spcPts val="0"/>
                        </a:spcBef>
                        <a:spcAft>
                          <a:spcPts val="0"/>
                        </a:spcAft>
                      </a:pPr>
                      <a:r>
                        <a:rPr lang="en-US" sz="1900" b="1">
                          <a:effectLst/>
                        </a:rPr>
                        <a:t>Beds</a:t>
                      </a:r>
                      <a:endParaRPr lang="en-US" sz="2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ctr">
                        <a:lnSpc>
                          <a:spcPct val="107000"/>
                        </a:lnSpc>
                        <a:spcBef>
                          <a:spcPts val="0"/>
                        </a:spcBef>
                        <a:spcAft>
                          <a:spcPts val="0"/>
                        </a:spcAft>
                      </a:pPr>
                      <a:r>
                        <a:rPr lang="en-US" sz="1900" b="1">
                          <a:effectLst/>
                        </a:rPr>
                        <a:t>Population</a:t>
                      </a:r>
                      <a:endParaRPr lang="en-US" sz="2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ctr">
                        <a:lnSpc>
                          <a:spcPct val="107000"/>
                        </a:lnSpc>
                        <a:spcBef>
                          <a:spcPts val="0"/>
                        </a:spcBef>
                        <a:spcAft>
                          <a:spcPts val="0"/>
                        </a:spcAft>
                      </a:pPr>
                      <a:r>
                        <a:rPr lang="en-US" sz="1900" b="1">
                          <a:effectLst/>
                        </a:rPr>
                        <a:t>Beds per Capita</a:t>
                      </a:r>
                      <a:endParaRPr lang="en-US" sz="2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2045288412"/>
                  </a:ext>
                </a:extLst>
              </a:tr>
              <a:tr h="354012">
                <a:tc>
                  <a:txBody>
                    <a:bodyPr/>
                    <a:lstStyle/>
                    <a:p>
                      <a:pPr marL="0" marR="0">
                        <a:lnSpc>
                          <a:spcPct val="107000"/>
                        </a:lnSpc>
                        <a:spcBef>
                          <a:spcPts val="0"/>
                        </a:spcBef>
                        <a:spcAft>
                          <a:spcPts val="0"/>
                        </a:spcAft>
                      </a:pPr>
                      <a:r>
                        <a:rPr lang="en-US" sz="1900">
                          <a:effectLst/>
                        </a:rPr>
                        <a:t>Alliance</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382</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dirty="0">
                          <a:effectLst/>
                        </a:rPr>
                        <a:t>1,448,897 </a:t>
                      </a:r>
                      <a:endParaRPr lang="en-US"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26</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914400" algn="dec"/>
                        </a:tabLst>
                      </a:pPr>
                      <a:r>
                        <a:rPr lang="en-US" sz="1900">
                          <a:effectLst/>
                        </a:rPr>
                        <a:t>	92</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465,592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20</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2553430766"/>
                  </a:ext>
                </a:extLst>
              </a:tr>
              <a:tr h="354012">
                <a:tc>
                  <a:txBody>
                    <a:bodyPr/>
                    <a:lstStyle/>
                    <a:p>
                      <a:pPr marL="0" marR="0">
                        <a:lnSpc>
                          <a:spcPct val="107000"/>
                        </a:lnSpc>
                        <a:spcBef>
                          <a:spcPts val="0"/>
                        </a:spcBef>
                        <a:spcAft>
                          <a:spcPts val="0"/>
                        </a:spcAft>
                      </a:pPr>
                      <a:r>
                        <a:rPr lang="en-US" sz="1900">
                          <a:effectLst/>
                        </a:rPr>
                        <a:t>Cardinal</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613</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a:effectLst/>
                        </a:rPr>
                        <a:t>2,447,435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kern="1200">
                          <a:effectLst/>
                        </a:rPr>
                        <a:t>	25</a:t>
                      </a:r>
                      <a:endParaRPr lang="en-US" sz="1900" kern="1200">
                        <a:solidFill>
                          <a:schemeClr val="dk1"/>
                        </a:solidFill>
                        <a:effectLst/>
                        <a:latin typeface="+mn-lt"/>
                        <a:ea typeface="+mn-ea"/>
                        <a:cs typeface="+mn-cs"/>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914400" algn="dec"/>
                        </a:tabLst>
                      </a:pPr>
                      <a:r>
                        <a:rPr lang="en-US" sz="1900" kern="1200">
                          <a:effectLst/>
                        </a:rPr>
                        <a:t>	140</a:t>
                      </a:r>
                      <a:endParaRPr lang="en-US" sz="1900" kern="1200">
                        <a:solidFill>
                          <a:schemeClr val="dk1"/>
                        </a:solidFill>
                        <a:effectLst/>
                        <a:latin typeface="+mn-lt"/>
                        <a:ea typeface="+mn-ea"/>
                        <a:cs typeface="+mn-cs"/>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714,486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20</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2239146735"/>
                  </a:ext>
                </a:extLst>
              </a:tr>
              <a:tr h="354012">
                <a:tc>
                  <a:txBody>
                    <a:bodyPr/>
                    <a:lstStyle/>
                    <a:p>
                      <a:pPr marL="0" marR="0">
                        <a:lnSpc>
                          <a:spcPct val="107000"/>
                        </a:lnSpc>
                        <a:spcBef>
                          <a:spcPts val="0"/>
                        </a:spcBef>
                        <a:spcAft>
                          <a:spcPts val="0"/>
                        </a:spcAft>
                      </a:pPr>
                      <a:r>
                        <a:rPr lang="en-US" sz="1900">
                          <a:effectLst/>
                        </a:rPr>
                        <a:t>Eastpointe</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143 </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a:effectLst/>
                        </a:rPr>
                        <a:t>508,482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kern="1200">
                          <a:effectLst/>
                        </a:rPr>
                        <a:t>	28</a:t>
                      </a:r>
                      <a:endParaRPr lang="en-US" sz="1900" kern="1200">
                        <a:solidFill>
                          <a:schemeClr val="dk1"/>
                        </a:solidFill>
                        <a:effectLst/>
                        <a:latin typeface="+mn-lt"/>
                        <a:ea typeface="+mn-ea"/>
                        <a:cs typeface="+mn-cs"/>
                      </a:endParaRPr>
                    </a:p>
                  </a:txBody>
                  <a:tcPr marL="64199" marR="64199" marT="0" marB="0" anchor="ctr"/>
                </a:tc>
                <a:tc>
                  <a:txBody>
                    <a:bodyPr/>
                    <a:lstStyle/>
                    <a:p>
                      <a:pPr marL="0" marR="0" algn="l">
                        <a:lnSpc>
                          <a:spcPct val="107000"/>
                        </a:lnSpc>
                        <a:spcBef>
                          <a:spcPts val="0"/>
                        </a:spcBef>
                        <a:spcAft>
                          <a:spcPts val="0"/>
                        </a:spcAft>
                        <a:tabLst>
                          <a:tab pos="914400" algn="dec"/>
                        </a:tabLst>
                      </a:pPr>
                      <a:r>
                        <a:rPr lang="en-US" sz="1900" kern="1200">
                          <a:effectLst/>
                        </a:rPr>
                        <a:t>	0</a:t>
                      </a:r>
                      <a:endParaRPr lang="en-US" sz="1900" kern="1200">
                        <a:solidFill>
                          <a:schemeClr val="dk1"/>
                        </a:solidFill>
                        <a:effectLst/>
                        <a:latin typeface="+mn-lt"/>
                        <a:ea typeface="+mn-ea"/>
                        <a:cs typeface="+mn-cs"/>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154,729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0</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2271192422"/>
                  </a:ext>
                </a:extLst>
              </a:tr>
              <a:tr h="354012">
                <a:tc>
                  <a:txBody>
                    <a:bodyPr/>
                    <a:lstStyle/>
                    <a:p>
                      <a:pPr marL="0" marR="0">
                        <a:lnSpc>
                          <a:spcPct val="107000"/>
                        </a:lnSpc>
                        <a:spcBef>
                          <a:spcPts val="0"/>
                        </a:spcBef>
                        <a:spcAft>
                          <a:spcPts val="0"/>
                        </a:spcAft>
                      </a:pPr>
                      <a:r>
                        <a:rPr lang="en-US" sz="1900">
                          <a:effectLst/>
                        </a:rPr>
                        <a:t>Partners</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250 </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a:effectLst/>
                        </a:rPr>
                        <a:t>797,236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kern="1200">
                          <a:effectLst/>
                        </a:rPr>
                        <a:t>	31</a:t>
                      </a:r>
                      <a:endParaRPr lang="en-US" sz="1900" kern="1200">
                        <a:solidFill>
                          <a:schemeClr val="dk1"/>
                        </a:solidFill>
                        <a:effectLst/>
                        <a:latin typeface="+mn-lt"/>
                        <a:ea typeface="+mn-ea"/>
                        <a:cs typeface="+mn-cs"/>
                      </a:endParaRPr>
                    </a:p>
                  </a:txBody>
                  <a:tcPr marL="64199" marR="64199" marT="0" marB="0" anchor="ctr"/>
                </a:tc>
                <a:tc>
                  <a:txBody>
                    <a:bodyPr/>
                    <a:lstStyle/>
                    <a:p>
                      <a:pPr marL="0" marR="0" algn="l">
                        <a:lnSpc>
                          <a:spcPct val="107000"/>
                        </a:lnSpc>
                        <a:spcBef>
                          <a:spcPts val="0"/>
                        </a:spcBef>
                        <a:spcAft>
                          <a:spcPts val="0"/>
                        </a:spcAft>
                        <a:tabLst>
                          <a:tab pos="914400" algn="dec"/>
                        </a:tabLst>
                      </a:pPr>
                      <a:r>
                        <a:rPr lang="en-US" sz="1900" kern="1200">
                          <a:effectLst/>
                        </a:rPr>
                        <a:t>	27</a:t>
                      </a:r>
                      <a:endParaRPr lang="en-US" sz="1900" kern="1200">
                        <a:solidFill>
                          <a:schemeClr val="dk1"/>
                        </a:solidFill>
                        <a:effectLst/>
                        <a:latin typeface="+mn-lt"/>
                        <a:ea typeface="+mn-ea"/>
                        <a:cs typeface="+mn-cs"/>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216,925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12</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1016263452"/>
                  </a:ext>
                </a:extLst>
              </a:tr>
              <a:tr h="354012">
                <a:tc>
                  <a:txBody>
                    <a:bodyPr/>
                    <a:lstStyle/>
                    <a:p>
                      <a:pPr marL="0" marR="0">
                        <a:lnSpc>
                          <a:spcPct val="107000"/>
                        </a:lnSpc>
                        <a:spcBef>
                          <a:spcPts val="0"/>
                        </a:spcBef>
                        <a:spcAft>
                          <a:spcPts val="0"/>
                        </a:spcAft>
                      </a:pPr>
                      <a:r>
                        <a:rPr lang="en-US" sz="1900">
                          <a:effectLst/>
                        </a:rPr>
                        <a:t>Sandhills</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146 </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a:effectLst/>
                        </a:rPr>
                        <a:t>866,230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kern="1200">
                          <a:effectLst/>
                        </a:rPr>
                        <a:t>	17</a:t>
                      </a:r>
                      <a:endParaRPr lang="en-US" sz="1900" kern="1200">
                        <a:solidFill>
                          <a:schemeClr val="dk1"/>
                        </a:solidFill>
                        <a:effectLst/>
                        <a:latin typeface="+mn-lt"/>
                        <a:ea typeface="+mn-ea"/>
                        <a:cs typeface="+mn-cs"/>
                      </a:endParaRPr>
                    </a:p>
                  </a:txBody>
                  <a:tcPr marL="64199" marR="64199" marT="0" marB="0" anchor="ctr"/>
                </a:tc>
                <a:tc>
                  <a:txBody>
                    <a:bodyPr/>
                    <a:lstStyle/>
                    <a:p>
                      <a:pPr marL="0" marR="0" algn="l">
                        <a:lnSpc>
                          <a:spcPct val="107000"/>
                        </a:lnSpc>
                        <a:spcBef>
                          <a:spcPts val="0"/>
                        </a:spcBef>
                        <a:spcAft>
                          <a:spcPts val="0"/>
                        </a:spcAft>
                        <a:tabLst>
                          <a:tab pos="914400" algn="dec"/>
                        </a:tabLst>
                      </a:pPr>
                      <a:r>
                        <a:rPr lang="en-US" sz="1900" kern="1200">
                          <a:effectLst/>
                        </a:rPr>
                        <a:t>	30</a:t>
                      </a:r>
                      <a:endParaRPr lang="en-US" sz="1900" kern="1200">
                        <a:solidFill>
                          <a:schemeClr val="dk1"/>
                        </a:solidFill>
                        <a:effectLst/>
                        <a:latin typeface="+mn-lt"/>
                        <a:ea typeface="+mn-ea"/>
                        <a:cs typeface="+mn-cs"/>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257,507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12</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2864047901"/>
                  </a:ext>
                </a:extLst>
              </a:tr>
              <a:tr h="354012">
                <a:tc>
                  <a:txBody>
                    <a:bodyPr/>
                    <a:lstStyle/>
                    <a:p>
                      <a:pPr marL="0" marR="0">
                        <a:lnSpc>
                          <a:spcPct val="107000"/>
                        </a:lnSpc>
                        <a:spcBef>
                          <a:spcPts val="0"/>
                        </a:spcBef>
                        <a:spcAft>
                          <a:spcPts val="0"/>
                        </a:spcAft>
                      </a:pPr>
                      <a:r>
                        <a:rPr lang="en-US" sz="1900">
                          <a:effectLst/>
                        </a:rPr>
                        <a:t>Trillium</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263 </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a:effectLst/>
                        </a:rPr>
                        <a:t>1,157,232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kern="1200">
                          <a:effectLst/>
                        </a:rPr>
                        <a:t>	23</a:t>
                      </a:r>
                      <a:endParaRPr lang="en-US" sz="1900" kern="1200">
                        <a:solidFill>
                          <a:schemeClr val="dk1"/>
                        </a:solidFill>
                        <a:effectLst/>
                        <a:latin typeface="+mn-lt"/>
                        <a:ea typeface="+mn-ea"/>
                        <a:cs typeface="+mn-cs"/>
                      </a:endParaRPr>
                    </a:p>
                  </a:txBody>
                  <a:tcPr marL="64199" marR="64199" marT="0" marB="0" anchor="ctr"/>
                </a:tc>
                <a:tc>
                  <a:txBody>
                    <a:bodyPr/>
                    <a:lstStyle/>
                    <a:p>
                      <a:pPr marL="0" marR="0" algn="l">
                        <a:lnSpc>
                          <a:spcPct val="107000"/>
                        </a:lnSpc>
                        <a:spcBef>
                          <a:spcPts val="0"/>
                        </a:spcBef>
                        <a:spcAft>
                          <a:spcPts val="0"/>
                        </a:spcAft>
                        <a:tabLst>
                          <a:tab pos="914400" algn="dec"/>
                        </a:tabLst>
                      </a:pPr>
                      <a:r>
                        <a:rPr lang="en-US" sz="1900" kern="1200">
                          <a:effectLst/>
                        </a:rPr>
                        <a:t>	80</a:t>
                      </a:r>
                      <a:endParaRPr lang="en-US" sz="1900" kern="1200">
                        <a:solidFill>
                          <a:schemeClr val="dk1"/>
                        </a:solidFill>
                        <a:effectLst/>
                        <a:latin typeface="+mn-lt"/>
                        <a:ea typeface="+mn-ea"/>
                        <a:cs typeface="+mn-cs"/>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314,045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25</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2886130380"/>
                  </a:ext>
                </a:extLst>
              </a:tr>
              <a:tr h="354012">
                <a:tc>
                  <a:txBody>
                    <a:bodyPr/>
                    <a:lstStyle/>
                    <a:p>
                      <a:pPr marL="0" marR="0">
                        <a:lnSpc>
                          <a:spcPct val="107000"/>
                        </a:lnSpc>
                        <a:spcBef>
                          <a:spcPts val="0"/>
                        </a:spcBef>
                        <a:spcAft>
                          <a:spcPts val="0"/>
                        </a:spcAft>
                      </a:pPr>
                      <a:r>
                        <a:rPr lang="en-US" sz="1900" dirty="0">
                          <a:effectLst/>
                        </a:rPr>
                        <a:t>Vaya</a:t>
                      </a:r>
                      <a:endParaRPr lang="en-US" sz="2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kern="1200">
                          <a:effectLst/>
                        </a:rPr>
                        <a:t>	180 </a:t>
                      </a:r>
                      <a:endParaRPr lang="en-US" sz="1900" kern="1200">
                        <a:solidFill>
                          <a:schemeClr val="dk1"/>
                        </a:solidFill>
                        <a:effectLst/>
                        <a:latin typeface="+mn-lt"/>
                        <a:ea typeface="+mn-ea"/>
                        <a:cs typeface="+mn-cs"/>
                      </a:endParaRPr>
                    </a:p>
                  </a:txBody>
                  <a:tcPr marL="64199" marR="64199" marT="0" marB="0" anchor="ctr"/>
                </a:tc>
                <a:tc>
                  <a:txBody>
                    <a:bodyPr/>
                    <a:lstStyle/>
                    <a:p>
                      <a:pPr marL="0" marR="0" algn="r">
                        <a:lnSpc>
                          <a:spcPct val="107000"/>
                        </a:lnSpc>
                        <a:spcBef>
                          <a:spcPts val="0"/>
                        </a:spcBef>
                        <a:spcAft>
                          <a:spcPts val="0"/>
                        </a:spcAft>
                        <a:tabLst>
                          <a:tab pos="563880" algn="dec"/>
                        </a:tabLst>
                      </a:pPr>
                      <a:r>
                        <a:rPr lang="en-US" sz="1900">
                          <a:effectLst/>
                        </a:rPr>
                        <a:t>860,718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kern="1200">
                          <a:effectLst/>
                        </a:rPr>
                        <a:t>	21</a:t>
                      </a:r>
                      <a:endParaRPr lang="en-US" sz="1900" kern="1200">
                        <a:solidFill>
                          <a:schemeClr val="dk1"/>
                        </a:solidFill>
                        <a:effectLst/>
                        <a:latin typeface="+mn-lt"/>
                        <a:ea typeface="+mn-ea"/>
                        <a:cs typeface="+mn-cs"/>
                      </a:endParaRPr>
                    </a:p>
                  </a:txBody>
                  <a:tcPr marL="64199" marR="64199" marT="0" marB="0" anchor="ctr"/>
                </a:tc>
                <a:tc>
                  <a:txBody>
                    <a:bodyPr/>
                    <a:lstStyle/>
                    <a:p>
                      <a:pPr marL="0" marR="0" algn="l">
                        <a:lnSpc>
                          <a:spcPct val="107000"/>
                        </a:lnSpc>
                        <a:spcBef>
                          <a:spcPts val="0"/>
                        </a:spcBef>
                        <a:spcAft>
                          <a:spcPts val="0"/>
                        </a:spcAft>
                        <a:tabLst>
                          <a:tab pos="914400" algn="dec"/>
                        </a:tabLst>
                      </a:pPr>
                      <a:r>
                        <a:rPr lang="en-US" sz="1900" kern="1200" dirty="0">
                          <a:effectLst/>
                        </a:rPr>
                        <a:t>	17</a:t>
                      </a:r>
                      <a:endParaRPr lang="en-US" sz="1900" kern="1200" dirty="0">
                        <a:solidFill>
                          <a:schemeClr val="dk1"/>
                        </a:solidFill>
                        <a:effectLst/>
                        <a:latin typeface="+mn-lt"/>
                        <a:ea typeface="+mn-ea"/>
                        <a:cs typeface="+mn-cs"/>
                      </a:endParaRPr>
                    </a:p>
                  </a:txBody>
                  <a:tcPr marL="64199" marR="64199" marT="0" marB="0" anchor="ctr"/>
                </a:tc>
                <a:tc>
                  <a:txBody>
                    <a:bodyPr/>
                    <a:lstStyle/>
                    <a:p>
                      <a:pPr marL="0" marR="0" algn="ctr">
                        <a:lnSpc>
                          <a:spcPct val="107000"/>
                        </a:lnSpc>
                        <a:spcBef>
                          <a:spcPts val="0"/>
                        </a:spcBef>
                        <a:spcAft>
                          <a:spcPts val="0"/>
                        </a:spcAft>
                        <a:tabLst>
                          <a:tab pos="502920" algn="dec"/>
                        </a:tabLst>
                      </a:pPr>
                      <a:r>
                        <a:rPr lang="en-US" sz="1900">
                          <a:effectLst/>
                        </a:rPr>
                        <a:t>192,446 </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tc>
                  <a:txBody>
                    <a:bodyPr/>
                    <a:lstStyle/>
                    <a:p>
                      <a:pPr marL="0" marR="0" algn="l">
                        <a:lnSpc>
                          <a:spcPct val="107000"/>
                        </a:lnSpc>
                        <a:spcBef>
                          <a:spcPts val="0"/>
                        </a:spcBef>
                        <a:spcAft>
                          <a:spcPts val="0"/>
                        </a:spcAft>
                        <a:tabLst>
                          <a:tab pos="682625" algn="dec"/>
                        </a:tabLst>
                      </a:pPr>
                      <a:r>
                        <a:rPr lang="en-US" sz="1900">
                          <a:effectLst/>
                        </a:rPr>
                        <a:t>	9</a:t>
                      </a:r>
                      <a:endParaRPr lang="en-US" sz="26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99" marR="64199" marT="0" marB="0" anchor="ctr"/>
                </a:tc>
                <a:extLst>
                  <a:ext uri="{0D108BD9-81ED-4DB2-BD59-A6C34878D82A}">
                    <a16:rowId xmlns:a16="http://schemas.microsoft.com/office/drawing/2014/main" val="4028451469"/>
                  </a:ext>
                </a:extLst>
              </a:tr>
              <a:tr h="356063">
                <a:tc>
                  <a:txBody>
                    <a:bodyPr/>
                    <a:lstStyle/>
                    <a:p>
                      <a:pPr marL="0" marR="0">
                        <a:lnSpc>
                          <a:spcPct val="107000"/>
                        </a:lnSpc>
                        <a:spcBef>
                          <a:spcPts val="0"/>
                        </a:spcBef>
                        <a:spcAft>
                          <a:spcPts val="0"/>
                        </a:spcAft>
                      </a:pPr>
                      <a:r>
                        <a:rPr lang="en-US" sz="19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a:t>
                      </a:r>
                    </a:p>
                  </a:txBody>
                  <a:tcPr marL="64199" marR="64199" marT="0" marB="0" anchor="ctr"/>
                </a:tc>
                <a:tc>
                  <a:txBody>
                    <a:bodyPr/>
                    <a:lstStyle/>
                    <a:p>
                      <a:pPr marL="0" marR="0" algn="l" defTabSz="914400" rtl="0" eaLnBrk="1" latinLnBrk="0" hangingPunct="1">
                        <a:lnSpc>
                          <a:spcPct val="107000"/>
                        </a:lnSpc>
                        <a:spcBef>
                          <a:spcPts val="0"/>
                        </a:spcBef>
                        <a:spcAft>
                          <a:spcPts val="0"/>
                        </a:spcAft>
                        <a:tabLst>
                          <a:tab pos="854075" algn="dec"/>
                        </a:tabLst>
                      </a:pPr>
                      <a:r>
                        <a:rPr lang="en-US" sz="1900" b="1" kern="1200">
                          <a:solidFill>
                            <a:schemeClr val="dk1"/>
                          </a:solidFill>
                          <a:effectLst/>
                          <a:latin typeface="+mn-lt"/>
                          <a:ea typeface="+mn-ea"/>
                          <a:cs typeface="+mn-cs"/>
                        </a:rPr>
                        <a:t>	1,977</a:t>
                      </a:r>
                    </a:p>
                  </a:txBody>
                  <a:tcPr marL="64199" marR="64199" marT="0" marB="0" anchor="ctr"/>
                </a:tc>
                <a:tc>
                  <a:txBody>
                    <a:bodyPr/>
                    <a:lstStyle/>
                    <a:p>
                      <a:pPr marL="0" marR="0" algn="r">
                        <a:lnSpc>
                          <a:spcPct val="107000"/>
                        </a:lnSpc>
                        <a:spcBef>
                          <a:spcPts val="0"/>
                        </a:spcBef>
                        <a:spcAft>
                          <a:spcPts val="0"/>
                        </a:spcAft>
                        <a:tabLst>
                          <a:tab pos="563880" algn="dec"/>
                        </a:tabLst>
                      </a:pPr>
                      <a:r>
                        <a:rPr lang="en-US" sz="1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8,086,230</a:t>
                      </a:r>
                    </a:p>
                  </a:txBody>
                  <a:tcPr marL="64199" marR="64199" marT="0" marB="0" anchor="ctr"/>
                </a:tc>
                <a:tc>
                  <a:txBody>
                    <a:bodyPr/>
                    <a:lstStyle/>
                    <a:p>
                      <a:pPr marL="0" marR="0" algn="l">
                        <a:lnSpc>
                          <a:spcPct val="107000"/>
                        </a:lnSpc>
                        <a:spcBef>
                          <a:spcPts val="0"/>
                        </a:spcBef>
                        <a:spcAft>
                          <a:spcPts val="0"/>
                        </a:spcAft>
                        <a:tabLst>
                          <a:tab pos="682625" algn="dec"/>
                        </a:tabLst>
                      </a:pPr>
                      <a:r>
                        <a:rPr lang="en-US" sz="1900" b="1" kern="1200">
                          <a:solidFill>
                            <a:schemeClr val="dk1"/>
                          </a:solidFill>
                          <a:effectLst/>
                          <a:latin typeface="+mn-lt"/>
                          <a:ea typeface="+mn-ea"/>
                          <a:cs typeface="+mn-cs"/>
                        </a:rPr>
                        <a:t>	24</a:t>
                      </a:r>
                    </a:p>
                  </a:txBody>
                  <a:tcPr marL="64199" marR="64199" marT="0" marB="0" anchor="ctr"/>
                </a:tc>
                <a:tc>
                  <a:txBody>
                    <a:bodyPr/>
                    <a:lstStyle/>
                    <a:p>
                      <a:pPr marL="0" marR="0" algn="l">
                        <a:lnSpc>
                          <a:spcPct val="107000"/>
                        </a:lnSpc>
                        <a:spcBef>
                          <a:spcPts val="0"/>
                        </a:spcBef>
                        <a:spcAft>
                          <a:spcPts val="0"/>
                        </a:spcAft>
                        <a:tabLst>
                          <a:tab pos="914400" algn="dec"/>
                        </a:tabLst>
                      </a:pPr>
                      <a:r>
                        <a:rPr lang="en-US" sz="1900" b="1" kern="1200">
                          <a:solidFill>
                            <a:schemeClr val="dk1"/>
                          </a:solidFill>
                          <a:effectLst/>
                          <a:latin typeface="+mn-lt"/>
                          <a:ea typeface="+mn-ea"/>
                          <a:cs typeface="+mn-cs"/>
                        </a:rPr>
                        <a:t>	386</a:t>
                      </a:r>
                    </a:p>
                  </a:txBody>
                  <a:tcPr marL="64199" marR="64199" marT="0" marB="0" anchor="ctr"/>
                </a:tc>
                <a:tc>
                  <a:txBody>
                    <a:bodyPr/>
                    <a:lstStyle/>
                    <a:p>
                      <a:pPr marL="0" marR="0" algn="l">
                        <a:lnSpc>
                          <a:spcPct val="107000"/>
                        </a:lnSpc>
                        <a:spcBef>
                          <a:spcPts val="0"/>
                        </a:spcBef>
                        <a:spcAft>
                          <a:spcPts val="0"/>
                        </a:spcAft>
                        <a:tabLst>
                          <a:tab pos="502920" algn="dec"/>
                        </a:tabLst>
                      </a:pPr>
                      <a:r>
                        <a:rPr lang="en-US" sz="19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2,315,730</a:t>
                      </a:r>
                    </a:p>
                  </a:txBody>
                  <a:tcPr marL="64199" marR="64199" marT="0" marB="0" anchor="ctr"/>
                </a:tc>
                <a:tc>
                  <a:txBody>
                    <a:bodyPr/>
                    <a:lstStyle/>
                    <a:p>
                      <a:pPr marL="0" marR="0" algn="l">
                        <a:lnSpc>
                          <a:spcPct val="107000"/>
                        </a:lnSpc>
                        <a:spcBef>
                          <a:spcPts val="0"/>
                        </a:spcBef>
                        <a:spcAft>
                          <a:spcPts val="0"/>
                        </a:spcAft>
                        <a:tabLst>
                          <a:tab pos="682625" algn="dec"/>
                        </a:tabLst>
                      </a:pPr>
                      <a:r>
                        <a:rPr lang="en-US" sz="19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17</a:t>
                      </a:r>
                    </a:p>
                  </a:txBody>
                  <a:tcPr marL="64199" marR="64199" marT="0" marB="0" anchor="ctr"/>
                </a:tc>
                <a:extLst>
                  <a:ext uri="{0D108BD9-81ED-4DB2-BD59-A6C34878D82A}">
                    <a16:rowId xmlns:a16="http://schemas.microsoft.com/office/drawing/2014/main" val="3055974839"/>
                  </a:ext>
                </a:extLst>
              </a:tr>
            </a:tbl>
          </a:graphicData>
        </a:graphic>
      </p:graphicFrame>
    </p:spTree>
    <p:extLst>
      <p:ext uri="{BB962C8B-B14F-4D97-AF65-F5344CB8AC3E}">
        <p14:creationId xmlns:p14="http://schemas.microsoft.com/office/powerpoint/2010/main" val="3104150320"/>
      </p:ext>
    </p:extLst>
  </p:cSld>
  <p:clrMapOvr>
    <a:masterClrMapping/>
  </p:clrMapOvr>
</p:sld>
</file>

<file path=ppt/theme/theme1.xml><?xml version="1.0" encoding="utf-8"?>
<a:theme xmlns:a="http://schemas.openxmlformats.org/drawingml/2006/main" name="Berli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3406</TotalTime>
  <Words>5642</Words>
  <Application>Microsoft Office PowerPoint</Application>
  <PresentationFormat>Widescreen</PresentationFormat>
  <Paragraphs>593</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Trebuchet MS</vt:lpstr>
      <vt:lpstr>Berlin</vt:lpstr>
      <vt:lpstr>Review of Psychiatric and Substance Use Disorder Bed Need Methodologies in the  State Medical Facilities Plan</vt:lpstr>
      <vt:lpstr>PowerPoint Presentation</vt:lpstr>
      <vt:lpstr>Psychiatric Inpatient Bed Need Methodology</vt:lpstr>
      <vt:lpstr>Reasons for Current Examination of Methodology</vt:lpstr>
      <vt:lpstr>The State Medical Facilities Plan</vt:lpstr>
      <vt:lpstr>Need Determinations and CON Applications, 2015-2020, Psychiatric Inpatient Beds</vt:lpstr>
      <vt:lpstr>Number of Current and Planned Beds</vt:lpstr>
      <vt:lpstr>Does NC Need Additional  Inpatient Psychiatric Beds?</vt:lpstr>
      <vt:lpstr>Table 1. Bed Availability Per Capita by   LME-MCO </vt:lpstr>
      <vt:lpstr>Current Methodology</vt:lpstr>
      <vt:lpstr>Calculations</vt:lpstr>
      <vt:lpstr>Considerations in Assessing Current Methodology</vt:lpstr>
      <vt:lpstr>Principles and Assumptions of the Methodology</vt:lpstr>
      <vt:lpstr>Table 2. Facility Bed Utilization by LME-MCO, 2018</vt:lpstr>
      <vt:lpstr>PowerPoint Presentation</vt:lpstr>
      <vt:lpstr>General Options to Current Methodology</vt:lpstr>
      <vt:lpstr>Option 1: Change the Service Area</vt:lpstr>
      <vt:lpstr>Figure 2. Health Service Areas</vt:lpstr>
      <vt:lpstr>Option 2: Change Basis for Calculating Utilization </vt:lpstr>
      <vt:lpstr>Option 3: Eliminate Mathematically-Based Need Methodology  </vt:lpstr>
      <vt:lpstr>Option 4: Status Quo  </vt:lpstr>
      <vt:lpstr>Table 3. Summary of Need Determinations for Mathematically-based Methodology Options</vt:lpstr>
      <vt:lpstr>Substance Use Disorder Inpatient/Residential  Bed Need Methodology</vt:lpstr>
      <vt:lpstr>Background</vt:lpstr>
      <vt:lpstr>Utilization</vt:lpstr>
      <vt:lpstr>Methodology</vt:lpstr>
      <vt:lpstr>Need Determinations and CON Applications, 2015-2020, Substance Use Disorder Beds</vt:lpstr>
      <vt:lpstr>Proposal</vt:lpstr>
      <vt:lpstr>Summary and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Psychiatric Inpatient  Bed Need Methodology in the  State Medical Facilities Plan</dc:title>
  <dc:creator>Craddock, Amy D</dc:creator>
  <cp:lastModifiedBy>Craddock, Amy D</cp:lastModifiedBy>
  <cp:revision>139</cp:revision>
  <cp:lastPrinted>2020-04-20T14:55:16Z</cp:lastPrinted>
  <dcterms:created xsi:type="dcterms:W3CDTF">2020-02-26T15:49:56Z</dcterms:created>
  <dcterms:modified xsi:type="dcterms:W3CDTF">2020-04-21T15:24:03Z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